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1" r:id="rId5"/>
    <p:sldId id="256" r:id="rId6"/>
    <p:sldId id="263" r:id="rId7"/>
    <p:sldId id="262" r:id="rId8"/>
    <p:sldId id="260" r:id="rId9"/>
    <p:sldId id="264" r:id="rId10"/>
    <p:sldId id="266" r:id="rId11"/>
    <p:sldId id="275" r:id="rId12"/>
    <p:sldId id="267" r:id="rId13"/>
    <p:sldId id="268" r:id="rId14"/>
    <p:sldId id="269" r:id="rId15"/>
    <p:sldId id="272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4704"/>
  </p:normalViewPr>
  <p:slideViewPr>
    <p:cSldViewPr snapToGrid="0" snapToObjects="1">
      <p:cViewPr varScale="1">
        <p:scale>
          <a:sx n="84" d="100"/>
          <a:sy n="84" d="100"/>
        </p:scale>
        <p:origin x="2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77E02-7244-454A-B3D5-69FE4F02640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7E6E5-D57B-5B44-9DCC-13DADB7C3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8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60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5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9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298406" y="1830586"/>
            <a:ext cx="5000625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92969" y="1830586"/>
            <a:ext cx="5000625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45932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3" cy="151804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3" cy="4420195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225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318993" cy="228028"/>
          </a:xfrm>
          <a:prstGeom prst="rect">
            <a:avLst/>
          </a:prstGeom>
        </p:spPr>
        <p:txBody>
          <a:bodyPr/>
          <a:lstStyle>
            <a:lvl1pPr>
              <a:defRPr sz="11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42004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4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1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3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3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8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381F4-E97A-7D46-A4E3-52D2DD9CB5C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5979B-DC68-F44F-B774-54E5CEF01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4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c.l.lee@bristol.ac.u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NUL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youtube.com/playlist?list=PLIePLwgNVGWElRQviZ2izI8UR8dYPWrT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ole.bris.ac.uk/" TargetMode="Externa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ntroduction to Computer Programming Lecture 1:…"/>
          <p:cNvSpPr txBox="1">
            <a:spLocks noGrp="1"/>
          </p:cNvSpPr>
          <p:nvPr>
            <p:ph type="ctrTitle"/>
          </p:nvPr>
        </p:nvSpPr>
        <p:spPr>
          <a:xfrm>
            <a:off x="1007762" y="1112496"/>
            <a:ext cx="9775031" cy="23217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13590">
              <a:defRPr sz="4160"/>
            </a:pPr>
            <a:r>
              <a:rPr dirty="0"/>
              <a:t>Introduction to Computer Programming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dirty="0" smtClean="0"/>
              <a:t>Lecture 1</a:t>
            </a:r>
            <a:r>
              <a:rPr lang="en-GB" dirty="0" smtClean="0"/>
              <a:t>.1</a:t>
            </a:r>
            <a:r>
              <a:rPr dirty="0" smtClean="0"/>
              <a:t>:</a:t>
            </a:r>
            <a:endParaRPr dirty="0"/>
          </a:p>
          <a:p>
            <a:pPr defTabSz="213590">
              <a:defRPr sz="4160"/>
            </a:pPr>
            <a:r>
              <a:rPr dirty="0"/>
              <a:t> </a:t>
            </a:r>
          </a:p>
          <a:p>
            <a:pPr defTabSz="213590">
              <a:defRPr sz="416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Course Introduction</a:t>
            </a:r>
            <a:endParaRPr dirty="0"/>
          </a:p>
        </p:txBody>
      </p:sp>
      <p:sp>
        <p:nvSpPr>
          <p:cNvPr id="129" name="Department of Engineering Mathematics"/>
          <p:cNvSpPr txBox="1"/>
          <p:nvPr/>
        </p:nvSpPr>
        <p:spPr>
          <a:xfrm>
            <a:off x="2216247" y="4228958"/>
            <a:ext cx="7358063" cy="79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algn="ctr" defTabSz="221806">
              <a:defRPr sz="2268"/>
            </a:pPr>
            <a:r>
              <a:rPr sz="1595" dirty="0"/>
              <a:t>Department of Engineering Mathematics</a:t>
            </a:r>
          </a:p>
          <a:p>
            <a:pPr defTabSz="221806">
              <a:defRPr sz="2268"/>
            </a:pPr>
            <a:endParaRPr sz="1595" dirty="0"/>
          </a:p>
        </p:txBody>
      </p:sp>
      <p:sp>
        <p:nvSpPr>
          <p:cNvPr id="131" name="Helmut Hauser"/>
          <p:cNvSpPr txBox="1"/>
          <p:nvPr/>
        </p:nvSpPr>
        <p:spPr>
          <a:xfrm>
            <a:off x="2316608" y="3831587"/>
            <a:ext cx="7358063" cy="79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algn="ctr" defTabSz="221806">
              <a:defRPr sz="3294"/>
            </a:pPr>
            <a:r>
              <a:rPr sz="2316" dirty="0"/>
              <a:t>He</a:t>
            </a:r>
            <a:r>
              <a:rPr lang="en-GB" sz="2316" dirty="0" err="1"/>
              <a:t>mma</a:t>
            </a:r>
            <a:r>
              <a:rPr lang="en-GB" sz="2316" dirty="0"/>
              <a:t> Philamore</a:t>
            </a:r>
            <a:endParaRPr sz="2316" dirty="0"/>
          </a:p>
          <a:p>
            <a:pPr algn="ctr" defTabSz="221806">
              <a:defRPr sz="1728"/>
            </a:pPr>
            <a:endParaRPr sz="1215" dirty="0"/>
          </a:p>
        </p:txBody>
      </p:sp>
    </p:spTree>
    <p:extLst>
      <p:ext uri="{BB962C8B-B14F-4D97-AF65-F5344CB8AC3E}">
        <p14:creationId xmlns:p14="http://schemas.microsoft.com/office/powerpoint/2010/main" val="7507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ounded Rectangle"/>
          <p:cNvSpPr/>
          <p:nvPr/>
        </p:nvSpPr>
        <p:spPr>
          <a:xfrm>
            <a:off x="4124737" y="4111314"/>
            <a:ext cx="3661172" cy="892969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51" name="What is programming?"/>
          <p:cNvSpPr txBox="1">
            <a:spLocks noGrp="1"/>
          </p:cNvSpPr>
          <p:nvPr>
            <p:ph type="title"/>
          </p:nvPr>
        </p:nvSpPr>
        <p:spPr>
          <a:xfrm>
            <a:off x="1676400" y="170968"/>
            <a:ext cx="10515600" cy="1325563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What is programming?</a:t>
            </a:r>
          </a:p>
        </p:txBody>
      </p:sp>
      <p:sp>
        <p:nvSpPr>
          <p:cNvPr id="252" name="Programming is telling a computer exactly what to do.…"/>
          <p:cNvSpPr txBox="1"/>
          <p:nvPr/>
        </p:nvSpPr>
        <p:spPr>
          <a:xfrm>
            <a:off x="2635207" y="2233518"/>
            <a:ext cx="7294856" cy="158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77803" indent="-277803">
              <a:buSzPct val="75000"/>
              <a:buChar char="•"/>
              <a:defRPr sz="2800"/>
            </a:pPr>
            <a:r>
              <a:rPr sz="1969" dirty="0"/>
              <a:t>Programming is telling a computer exactly what to do.</a:t>
            </a:r>
          </a:p>
          <a:p>
            <a:pPr algn="l">
              <a:defRPr sz="2800"/>
            </a:pPr>
            <a:r>
              <a:rPr sz="1969" dirty="0"/>
              <a:t> </a:t>
            </a:r>
          </a:p>
          <a:p>
            <a:pPr marL="277803" indent="-277803">
              <a:buSzPct val="75000"/>
              <a:buChar char="•"/>
              <a:defRPr sz="2800"/>
            </a:pPr>
            <a:r>
              <a:rPr sz="1969" dirty="0"/>
              <a:t>You have to use a specific language.</a:t>
            </a:r>
          </a:p>
          <a:p>
            <a:pPr algn="l">
              <a:defRPr sz="2800"/>
            </a:pPr>
            <a:endParaRPr sz="1969" dirty="0"/>
          </a:p>
          <a:p>
            <a:pPr marL="277803" indent="-277803">
              <a:buSzPct val="75000"/>
              <a:buChar char="•"/>
              <a:defRPr sz="2800"/>
            </a:pPr>
            <a:r>
              <a:rPr sz="1969" dirty="0"/>
              <a:t>You tell the computer what to do in small steps → </a:t>
            </a:r>
            <a:r>
              <a:rPr sz="1969" b="1" dirty="0" smtClean="0">
                <a:latin typeface="Helvetica"/>
                <a:ea typeface="Helvetica"/>
                <a:cs typeface="Helvetica"/>
                <a:sym typeface="Helvetica"/>
              </a:rPr>
              <a:t>algorithm</a:t>
            </a:r>
            <a:endParaRPr sz="1969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54" name="Computers are dumb!"/>
          <p:cNvSpPr txBox="1"/>
          <p:nvPr/>
        </p:nvSpPr>
        <p:spPr>
          <a:xfrm>
            <a:off x="4355270" y="4348607"/>
            <a:ext cx="332686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50"/>
              <a:t>Computers are dumb!</a:t>
            </a:r>
          </a:p>
        </p:txBody>
      </p:sp>
      <p:sp>
        <p:nvSpPr>
          <p:cNvPr id="255" name="Rounded Rectangle"/>
          <p:cNvSpPr/>
          <p:nvPr/>
        </p:nvSpPr>
        <p:spPr>
          <a:xfrm>
            <a:off x="6503080" y="2286437"/>
            <a:ext cx="699825" cy="318469"/>
          </a:xfrm>
          <a:prstGeom prst="roundRect">
            <a:avLst>
              <a:gd name="adj" fmla="val 29485"/>
            </a:avLst>
          </a:prstGeom>
          <a:solidFill>
            <a:srgbClr val="00B0F0">
              <a:alpha val="30000"/>
            </a:srgbClr>
          </a:solidFill>
          <a:ln w="50800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8" name="Rounded Rectangle"/>
          <p:cNvSpPr/>
          <p:nvPr/>
        </p:nvSpPr>
        <p:spPr>
          <a:xfrm>
            <a:off x="4748782" y="2867930"/>
            <a:ext cx="785746" cy="356533"/>
          </a:xfrm>
          <a:prstGeom prst="roundRect">
            <a:avLst>
              <a:gd name="adj" fmla="val 29485"/>
            </a:avLst>
          </a:prstGeom>
          <a:solidFill>
            <a:srgbClr val="00B0F0">
              <a:alpha val="30000"/>
            </a:srgbClr>
          </a:solidFill>
          <a:ln w="50800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7978575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1" animBg="1"/>
      <p:bldP spid="2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hy are we doing this course?"/>
          <p:cNvSpPr txBox="1"/>
          <p:nvPr/>
        </p:nvSpPr>
        <p:spPr>
          <a:xfrm>
            <a:off x="2306021" y="1134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 defTabSz="455675">
              <a:defRPr sz="6240"/>
            </a:lvl1pPr>
          </a:lstStyle>
          <a:p>
            <a:r>
              <a:rPr sz="4387"/>
              <a:t>Why are we doing this course?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21793" y="1259145"/>
            <a:ext cx="2015575" cy="2340975"/>
            <a:chOff x="3021793" y="1259145"/>
            <a:chExt cx="2015575" cy="2340975"/>
          </a:xfrm>
        </p:grpSpPr>
        <p:sp>
          <p:nvSpPr>
            <p:cNvPr id="203" name="internet of things"/>
            <p:cNvSpPr/>
            <p:nvPr/>
          </p:nvSpPr>
          <p:spPr>
            <a:xfrm>
              <a:off x="3392808" y="3268362"/>
              <a:ext cx="1157689" cy="331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lang="en-GB" sz="1687"/>
                <a:t>d</a:t>
              </a:r>
              <a:r>
                <a:rPr lang="en-GB" sz="1687" smtClean="0"/>
                <a:t>ata science</a:t>
              </a:r>
              <a:endParaRPr sz="1687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1793" y="1259145"/>
              <a:ext cx="2015575" cy="200921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11" y="1395850"/>
            <a:ext cx="2677968" cy="1872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614" y="3880807"/>
            <a:ext cx="2627932" cy="1833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382" y="3845045"/>
            <a:ext cx="3170088" cy="1869757"/>
          </a:xfrm>
          <a:prstGeom prst="rect">
            <a:avLst/>
          </a:prstGeom>
        </p:spPr>
      </p:pic>
      <p:sp>
        <p:nvSpPr>
          <p:cNvPr id="25" name="internet of things"/>
          <p:cNvSpPr/>
          <p:nvPr/>
        </p:nvSpPr>
        <p:spPr>
          <a:xfrm>
            <a:off x="6953334" y="3266300"/>
            <a:ext cx="1892121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 sz="2400"/>
            </a:lvl1pPr>
          </a:lstStyle>
          <a:p>
            <a:r>
              <a:rPr lang="en-GB" sz="1687"/>
              <a:t>a</a:t>
            </a:r>
            <a:r>
              <a:rPr lang="en-GB" sz="1687" smtClean="0"/>
              <a:t>rtificial intelligence </a:t>
            </a:r>
            <a:endParaRPr sz="1687" dirty="0"/>
          </a:p>
        </p:txBody>
      </p:sp>
      <p:sp>
        <p:nvSpPr>
          <p:cNvPr id="26" name="internet of things"/>
          <p:cNvSpPr/>
          <p:nvPr/>
        </p:nvSpPr>
        <p:spPr>
          <a:xfrm>
            <a:off x="3440476" y="5663731"/>
            <a:ext cx="1163781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 sz="2400"/>
            </a:lvl1pPr>
          </a:lstStyle>
          <a:p>
            <a:r>
              <a:rPr lang="en-GB" sz="1687"/>
              <a:t>s</a:t>
            </a:r>
            <a:r>
              <a:rPr lang="en-GB" sz="1687" smtClean="0"/>
              <a:t>ocial </a:t>
            </a:r>
            <a:r>
              <a:rPr lang="en-GB" sz="1687" dirty="0" smtClean="0"/>
              <a:t>media</a:t>
            </a:r>
            <a:endParaRPr sz="1687" dirty="0"/>
          </a:p>
        </p:txBody>
      </p:sp>
      <p:sp>
        <p:nvSpPr>
          <p:cNvPr id="27" name="internet of things"/>
          <p:cNvSpPr/>
          <p:nvPr/>
        </p:nvSpPr>
        <p:spPr>
          <a:xfrm>
            <a:off x="6930699" y="5640356"/>
            <a:ext cx="1937390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 sz="2400"/>
            </a:lvl1pPr>
          </a:lstStyle>
          <a:p>
            <a:r>
              <a:rPr lang="en-GB" sz="1687" dirty="0"/>
              <a:t>a</a:t>
            </a:r>
            <a:r>
              <a:rPr lang="en-GB" sz="1687" dirty="0" smtClean="0"/>
              <a:t>utonomous vehicles</a:t>
            </a: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11414872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is an algorith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What is an algorithm?</a:t>
            </a:r>
          </a:p>
        </p:txBody>
      </p:sp>
      <p:sp>
        <p:nvSpPr>
          <p:cNvPr id="259" name="Algorithm: self-contained step-by-step set of operations to be performed…"/>
          <p:cNvSpPr txBox="1"/>
          <p:nvPr/>
        </p:nvSpPr>
        <p:spPr>
          <a:xfrm>
            <a:off x="2249721" y="2064028"/>
            <a:ext cx="8546616" cy="310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77803" indent="-277803">
              <a:buSzPct val="75000"/>
              <a:buChar char="•"/>
              <a:defRPr sz="2800"/>
            </a:pPr>
            <a:r>
              <a:rPr sz="1969" b="1" dirty="0">
                <a:latin typeface="Helvetica"/>
                <a:ea typeface="Helvetica"/>
                <a:cs typeface="Helvetica"/>
                <a:sym typeface="Helvetica"/>
              </a:rPr>
              <a:t>Algorithm: </a:t>
            </a:r>
            <a:r>
              <a:rPr sz="1969" dirty="0"/>
              <a:t>self-contained step-by-step set of operations to be performed</a:t>
            </a:r>
          </a:p>
          <a:p>
            <a:pPr algn="l">
              <a:defRPr sz="2800"/>
            </a:pPr>
            <a:endParaRPr sz="1969" dirty="0"/>
          </a:p>
          <a:p>
            <a:pPr marL="277803" indent="-277803">
              <a:buSzPct val="75000"/>
              <a:buChar char="•"/>
              <a:defRPr sz="2800"/>
            </a:pPr>
            <a:r>
              <a:rPr sz="1969" b="1" dirty="0">
                <a:latin typeface="Helvetica"/>
                <a:ea typeface="Helvetica"/>
                <a:cs typeface="Helvetica"/>
                <a:sym typeface="Helvetica"/>
              </a:rPr>
              <a:t>Examples: 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Cooking recipe 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How to solve Rubik’s cube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Solve a quadratic equation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Find the highest value in the list</a:t>
            </a:r>
          </a:p>
          <a:p>
            <a:pPr marL="590330" lvl="1" indent="-277803">
              <a:buSzPct val="75000"/>
              <a:buChar char="•"/>
              <a:defRPr sz="2800"/>
            </a:pPr>
            <a:r>
              <a:rPr sz="1969" dirty="0"/>
              <a:t>etc.</a:t>
            </a:r>
          </a:p>
          <a:p>
            <a:pPr marL="277803" indent="-277803">
              <a:buSzPct val="75000"/>
              <a:buChar char="•"/>
              <a:defRPr sz="2800"/>
            </a:pPr>
            <a:endParaRPr sz="1969" dirty="0"/>
          </a:p>
          <a:p>
            <a:pPr algn="l">
              <a:defRPr sz="2800"/>
            </a:pPr>
            <a:endParaRPr sz="1969" dirty="0"/>
          </a:p>
        </p:txBody>
      </p:sp>
      <p:sp>
        <p:nvSpPr>
          <p:cNvPr id="260" name="Think like a computer !"/>
          <p:cNvSpPr txBox="1"/>
          <p:nvPr/>
        </p:nvSpPr>
        <p:spPr>
          <a:xfrm>
            <a:off x="4355271" y="4957288"/>
            <a:ext cx="332686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50"/>
              <a:t>Think like a computer 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086" y="2773998"/>
            <a:ext cx="1981329" cy="1974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71" y="5037962"/>
            <a:ext cx="3730914" cy="10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7283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Example"/>
          <p:cNvSpPr txBox="1">
            <a:spLocks noGrp="1"/>
          </p:cNvSpPr>
          <p:nvPr>
            <p:ph type="title"/>
          </p:nvPr>
        </p:nvSpPr>
        <p:spPr>
          <a:xfrm>
            <a:off x="873369" y="-267921"/>
            <a:ext cx="10515600" cy="1325563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Example</a:t>
            </a:r>
          </a:p>
        </p:txBody>
      </p:sp>
      <p:sp>
        <p:nvSpPr>
          <p:cNvPr id="265" name="Task:  Lift operation"/>
          <p:cNvSpPr txBox="1"/>
          <p:nvPr/>
        </p:nvSpPr>
        <p:spPr>
          <a:xfrm>
            <a:off x="2137134" y="823147"/>
            <a:ext cx="567331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200"/>
            </a:pPr>
            <a:r>
              <a:rPr sz="2250" b="1">
                <a:latin typeface="Helvetica"/>
                <a:ea typeface="Helvetica"/>
                <a:cs typeface="Helvetica"/>
                <a:sym typeface="Helvetica"/>
              </a:rPr>
              <a:t>Task:</a:t>
            </a:r>
            <a:r>
              <a:rPr sz="2250"/>
              <a:t>  Lift operation</a:t>
            </a:r>
          </a:p>
        </p:txBody>
      </p:sp>
      <p:sp>
        <p:nvSpPr>
          <p:cNvPr id="266" name="Move lift upwards"/>
          <p:cNvSpPr/>
          <p:nvPr/>
        </p:nvSpPr>
        <p:spPr>
          <a:xfrm>
            <a:off x="3165676" y="2864976"/>
            <a:ext cx="4838775" cy="410771"/>
          </a:xfrm>
          <a:prstGeom prst="roundRect">
            <a:avLst>
              <a:gd name="adj" fmla="val 32608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2800">
                <a:solidFill>
                  <a:srgbClr val="FFFFFF"/>
                </a:solidFill>
              </a:defRPr>
            </a:lvl1pPr>
          </a:lstStyle>
          <a:p>
            <a:r>
              <a:rPr sz="1969"/>
              <a:t>Move lift upwards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2148529" y="1320459"/>
            <a:ext cx="5855922" cy="410831"/>
            <a:chOff x="0" y="0"/>
            <a:chExt cx="8328422" cy="584291"/>
          </a:xfrm>
        </p:grpSpPr>
        <p:sp>
          <p:nvSpPr>
            <p:cNvPr id="267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68" name="1. Wait until door is closed"/>
            <p:cNvSpPr txBox="1"/>
            <p:nvPr/>
          </p:nvSpPr>
          <p:spPr>
            <a:xfrm>
              <a:off x="251536" y="50722"/>
              <a:ext cx="4731543" cy="53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1. Wait until door is closed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2148529" y="1832322"/>
            <a:ext cx="5855922" cy="410771"/>
            <a:chOff x="0" y="0"/>
            <a:chExt cx="8328422" cy="584207"/>
          </a:xfrm>
        </p:grpSpPr>
        <p:sp>
          <p:nvSpPr>
            <p:cNvPr id="270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71" name="2. Wait for button to be pressed"/>
            <p:cNvSpPr txBox="1"/>
            <p:nvPr/>
          </p:nvSpPr>
          <p:spPr>
            <a:xfrm>
              <a:off x="251536" y="25320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2. Wait for button to be pressed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2757456" y="2344125"/>
            <a:ext cx="5605123" cy="410830"/>
            <a:chOff x="0" y="-84"/>
            <a:chExt cx="7971729" cy="584291"/>
          </a:xfrm>
        </p:grpSpPr>
        <p:sp>
          <p:nvSpPr>
            <p:cNvPr id="273" name="Rounded Rectangle"/>
            <p:cNvSpPr/>
            <p:nvPr/>
          </p:nvSpPr>
          <p:spPr>
            <a:xfrm>
              <a:off x="0" y="0"/>
              <a:ext cx="746239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74" name="If button pressed is higher than current floor"/>
            <p:cNvSpPr txBox="1"/>
            <p:nvPr/>
          </p:nvSpPr>
          <p:spPr>
            <a:xfrm>
              <a:off x="311498" y="-84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If button pressed is higher than current floor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2793174" y="3361953"/>
            <a:ext cx="5484939" cy="416728"/>
            <a:chOff x="0" y="-84"/>
            <a:chExt cx="7800800" cy="592679"/>
          </a:xfrm>
        </p:grpSpPr>
        <p:sp>
          <p:nvSpPr>
            <p:cNvPr id="276" name="Rounded Rectangle"/>
            <p:cNvSpPr/>
            <p:nvPr/>
          </p:nvSpPr>
          <p:spPr>
            <a:xfrm>
              <a:off x="0" y="8387"/>
              <a:ext cx="7462392" cy="584208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77" name="If button pressed is lower than current floor"/>
            <p:cNvSpPr txBox="1"/>
            <p:nvPr/>
          </p:nvSpPr>
          <p:spPr>
            <a:xfrm>
              <a:off x="140570" y="-84"/>
              <a:ext cx="7660230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If button pressed is lower than current floor</a:t>
              </a:r>
            </a:p>
          </p:txBody>
        </p:sp>
      </p:grpSp>
      <p:sp>
        <p:nvSpPr>
          <p:cNvPr id="279" name="Move lift downwards"/>
          <p:cNvSpPr/>
          <p:nvPr/>
        </p:nvSpPr>
        <p:spPr>
          <a:xfrm>
            <a:off x="3165676" y="3897634"/>
            <a:ext cx="4838775" cy="410771"/>
          </a:xfrm>
          <a:prstGeom prst="roundRect">
            <a:avLst>
              <a:gd name="adj" fmla="val 32608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2800">
                <a:solidFill>
                  <a:srgbClr val="FFFFFF"/>
                </a:solidFill>
              </a:defRPr>
            </a:lvl1pPr>
          </a:lstStyle>
          <a:p>
            <a:r>
              <a:rPr sz="1969"/>
              <a:t>Move lift downwards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2148529" y="4391634"/>
            <a:ext cx="5855922" cy="410772"/>
            <a:chOff x="0" y="0"/>
            <a:chExt cx="8328422" cy="584207"/>
          </a:xfrm>
        </p:grpSpPr>
        <p:sp>
          <p:nvSpPr>
            <p:cNvPr id="280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81" name="3. Wait until current floor equals button pressed"/>
            <p:cNvSpPr txBox="1"/>
            <p:nvPr/>
          </p:nvSpPr>
          <p:spPr>
            <a:xfrm>
              <a:off x="251536" y="25320"/>
              <a:ext cx="7660231" cy="53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3. Wait until current floor equals button pressed</a:t>
              </a:r>
            </a:p>
          </p:txBody>
        </p:sp>
      </p:grp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9341" y="2114678"/>
            <a:ext cx="1720678" cy="191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096" y="4287888"/>
            <a:ext cx="963624" cy="8816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Group"/>
          <p:cNvGrpSpPr/>
          <p:nvPr/>
        </p:nvGrpSpPr>
        <p:grpSpPr>
          <a:xfrm>
            <a:off x="2148529" y="4903496"/>
            <a:ext cx="5855922" cy="410771"/>
            <a:chOff x="0" y="0"/>
            <a:chExt cx="8328422" cy="584207"/>
          </a:xfrm>
        </p:grpSpPr>
        <p:sp>
          <p:nvSpPr>
            <p:cNvPr id="285" name="Group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86" name="4. Open doors"/>
            <p:cNvSpPr txBox="1"/>
            <p:nvPr/>
          </p:nvSpPr>
          <p:spPr>
            <a:xfrm>
              <a:off x="188036" y="38019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4. Open doors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" y="33452"/>
            <a:ext cx="12192000" cy="6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74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 advAuto="0"/>
      <p:bldP spid="269" grpId="0" animBg="1" advAuto="0"/>
      <p:bldP spid="272" grpId="0" animBg="1" advAuto="0"/>
      <p:bldP spid="275" grpId="0" animBg="1" advAuto="0"/>
      <p:bldP spid="278" grpId="0" animBg="1" advAuto="0"/>
      <p:bldP spid="279" grpId="0" animBg="1" advAuto="0"/>
      <p:bldP spid="282" grpId="0" animBg="1" advAuto="0"/>
      <p:bldP spid="284" grpId="0" animBg="1" advAuto="0"/>
      <p:bldP spid="287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Example"/>
          <p:cNvSpPr txBox="1">
            <a:spLocks noGrp="1"/>
          </p:cNvSpPr>
          <p:nvPr>
            <p:ph type="title"/>
          </p:nvPr>
        </p:nvSpPr>
        <p:spPr>
          <a:xfrm>
            <a:off x="803031" y="-197582"/>
            <a:ext cx="10515600" cy="1325563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Example</a:t>
            </a:r>
          </a:p>
        </p:txBody>
      </p:sp>
      <p:sp>
        <p:nvSpPr>
          <p:cNvPr id="290" name="Task:  Lift operation"/>
          <p:cNvSpPr txBox="1"/>
          <p:nvPr/>
        </p:nvSpPr>
        <p:spPr>
          <a:xfrm>
            <a:off x="2066796" y="893486"/>
            <a:ext cx="5673315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200"/>
            </a:pPr>
            <a:r>
              <a:rPr sz="2250" b="1">
                <a:latin typeface="Helvetica"/>
                <a:ea typeface="Helvetica"/>
                <a:cs typeface="Helvetica"/>
                <a:sym typeface="Helvetica"/>
              </a:rPr>
              <a:t>Task:</a:t>
            </a:r>
            <a:r>
              <a:rPr sz="2250"/>
              <a:t>  Lift operation</a:t>
            </a:r>
          </a:p>
        </p:txBody>
      </p:sp>
      <p:sp>
        <p:nvSpPr>
          <p:cNvPr id="291" name="Move lift upwards"/>
          <p:cNvSpPr/>
          <p:nvPr/>
        </p:nvSpPr>
        <p:spPr>
          <a:xfrm>
            <a:off x="3095338" y="2935315"/>
            <a:ext cx="4838775" cy="410771"/>
          </a:xfrm>
          <a:prstGeom prst="roundRect">
            <a:avLst>
              <a:gd name="adj" fmla="val 32608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2800">
                <a:solidFill>
                  <a:srgbClr val="FFFFFF"/>
                </a:solidFill>
              </a:defRPr>
            </a:lvl1pPr>
          </a:lstStyle>
          <a:p>
            <a:r>
              <a:rPr sz="1969"/>
              <a:t>Move lift upwards</a:t>
            </a:r>
          </a:p>
        </p:txBody>
      </p:sp>
      <p:grpSp>
        <p:nvGrpSpPr>
          <p:cNvPr id="294" name="Group"/>
          <p:cNvGrpSpPr/>
          <p:nvPr/>
        </p:nvGrpSpPr>
        <p:grpSpPr>
          <a:xfrm>
            <a:off x="2078191" y="1390798"/>
            <a:ext cx="5855922" cy="410831"/>
            <a:chOff x="0" y="0"/>
            <a:chExt cx="8328422" cy="584291"/>
          </a:xfrm>
        </p:grpSpPr>
        <p:sp>
          <p:nvSpPr>
            <p:cNvPr id="292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93" name="1. Wait until door is closed"/>
            <p:cNvSpPr txBox="1"/>
            <p:nvPr/>
          </p:nvSpPr>
          <p:spPr>
            <a:xfrm>
              <a:off x="251536" y="50722"/>
              <a:ext cx="4731543" cy="53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1. Wait until door is closed</a:t>
              </a:r>
            </a:p>
          </p:txBody>
        </p:sp>
      </p:grpSp>
      <p:grpSp>
        <p:nvGrpSpPr>
          <p:cNvPr id="297" name="Group"/>
          <p:cNvGrpSpPr/>
          <p:nvPr/>
        </p:nvGrpSpPr>
        <p:grpSpPr>
          <a:xfrm>
            <a:off x="2078191" y="1902661"/>
            <a:ext cx="5855922" cy="410771"/>
            <a:chOff x="0" y="0"/>
            <a:chExt cx="8328422" cy="584207"/>
          </a:xfrm>
        </p:grpSpPr>
        <p:sp>
          <p:nvSpPr>
            <p:cNvPr id="295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96" name="2. Wait for button to be pressed"/>
            <p:cNvSpPr txBox="1"/>
            <p:nvPr/>
          </p:nvSpPr>
          <p:spPr>
            <a:xfrm>
              <a:off x="251536" y="25320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2. Wait for button to be pressed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2687118" y="2414464"/>
            <a:ext cx="5605123" cy="410830"/>
            <a:chOff x="0" y="-84"/>
            <a:chExt cx="7971729" cy="584291"/>
          </a:xfrm>
        </p:grpSpPr>
        <p:sp>
          <p:nvSpPr>
            <p:cNvPr id="298" name="Rounded Rectangle"/>
            <p:cNvSpPr/>
            <p:nvPr/>
          </p:nvSpPr>
          <p:spPr>
            <a:xfrm>
              <a:off x="0" y="0"/>
              <a:ext cx="746239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299" name="If button pressed is higher than current floor"/>
            <p:cNvSpPr txBox="1"/>
            <p:nvPr/>
          </p:nvSpPr>
          <p:spPr>
            <a:xfrm>
              <a:off x="311498" y="-84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If button pressed is higher than current floor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2722836" y="3432292"/>
            <a:ext cx="5484939" cy="416728"/>
            <a:chOff x="0" y="-84"/>
            <a:chExt cx="7800800" cy="592679"/>
          </a:xfrm>
        </p:grpSpPr>
        <p:sp>
          <p:nvSpPr>
            <p:cNvPr id="301" name="Rounded Rectangle"/>
            <p:cNvSpPr/>
            <p:nvPr/>
          </p:nvSpPr>
          <p:spPr>
            <a:xfrm>
              <a:off x="0" y="8387"/>
              <a:ext cx="7462392" cy="584208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2" name="If button pressed is lower than current floor"/>
            <p:cNvSpPr txBox="1"/>
            <p:nvPr/>
          </p:nvSpPr>
          <p:spPr>
            <a:xfrm>
              <a:off x="140570" y="-84"/>
              <a:ext cx="7660230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If button pressed is lower than current floor</a:t>
              </a:r>
            </a:p>
          </p:txBody>
        </p:sp>
      </p:grpSp>
      <p:sp>
        <p:nvSpPr>
          <p:cNvPr id="304" name="Move lift downwards"/>
          <p:cNvSpPr/>
          <p:nvPr/>
        </p:nvSpPr>
        <p:spPr>
          <a:xfrm>
            <a:off x="3095338" y="3967973"/>
            <a:ext cx="4838775" cy="410771"/>
          </a:xfrm>
          <a:prstGeom prst="roundRect">
            <a:avLst>
              <a:gd name="adj" fmla="val 32608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l">
              <a:defRPr sz="2800">
                <a:solidFill>
                  <a:srgbClr val="FFFFFF"/>
                </a:solidFill>
              </a:defRPr>
            </a:lvl1pPr>
          </a:lstStyle>
          <a:p>
            <a:r>
              <a:rPr sz="1969"/>
              <a:t>Move lift downwards</a:t>
            </a:r>
          </a:p>
        </p:txBody>
      </p:sp>
      <p:grpSp>
        <p:nvGrpSpPr>
          <p:cNvPr id="307" name="Group"/>
          <p:cNvGrpSpPr/>
          <p:nvPr/>
        </p:nvGrpSpPr>
        <p:grpSpPr>
          <a:xfrm>
            <a:off x="2078191" y="4461973"/>
            <a:ext cx="5855922" cy="410772"/>
            <a:chOff x="0" y="0"/>
            <a:chExt cx="8328422" cy="584207"/>
          </a:xfrm>
        </p:grpSpPr>
        <p:sp>
          <p:nvSpPr>
            <p:cNvPr id="305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6" name="3. Wait until current floor equals button pressed"/>
            <p:cNvSpPr txBox="1"/>
            <p:nvPr/>
          </p:nvSpPr>
          <p:spPr>
            <a:xfrm>
              <a:off x="251536" y="25320"/>
              <a:ext cx="7660231" cy="53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3. Wait until current floor equals button pressed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2078191" y="4973776"/>
            <a:ext cx="5855922" cy="410830"/>
            <a:chOff x="0" y="-84"/>
            <a:chExt cx="8328422" cy="584291"/>
          </a:xfrm>
          <a:solidFill>
            <a:srgbClr val="00B0F0"/>
          </a:solidFill>
        </p:grpSpPr>
        <p:sp>
          <p:nvSpPr>
            <p:cNvPr id="308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9" name="4. Stop lift"/>
            <p:cNvSpPr txBox="1"/>
            <p:nvPr/>
          </p:nvSpPr>
          <p:spPr>
            <a:xfrm>
              <a:off x="251536" y="-84"/>
              <a:ext cx="7660231" cy="53357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4. Stop lift</a:t>
              </a:r>
            </a:p>
          </p:txBody>
        </p:sp>
      </p:grpSp>
      <p:grpSp>
        <p:nvGrpSpPr>
          <p:cNvPr id="313" name="Group"/>
          <p:cNvGrpSpPr/>
          <p:nvPr/>
        </p:nvGrpSpPr>
        <p:grpSpPr>
          <a:xfrm>
            <a:off x="2078191" y="5449916"/>
            <a:ext cx="5855922" cy="410830"/>
            <a:chOff x="0" y="-84"/>
            <a:chExt cx="8328422" cy="584291"/>
          </a:xfrm>
        </p:grpSpPr>
        <p:sp>
          <p:nvSpPr>
            <p:cNvPr id="311" name="Rounded Rectangle"/>
            <p:cNvSpPr/>
            <p:nvPr/>
          </p:nvSpPr>
          <p:spPr>
            <a:xfrm>
              <a:off x="0" y="0"/>
              <a:ext cx="8328422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12" name="5. Open doors"/>
            <p:cNvSpPr txBox="1"/>
            <p:nvPr/>
          </p:nvSpPr>
          <p:spPr>
            <a:xfrm>
              <a:off x="251536" y="-84"/>
              <a:ext cx="7660231" cy="533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5. Open doors</a:t>
              </a:r>
            </a:p>
          </p:txBody>
        </p:sp>
      </p:grp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9003" y="2185017"/>
            <a:ext cx="1720678" cy="191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6758" y="4358227"/>
            <a:ext cx="963624" cy="881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91" y="0"/>
            <a:ext cx="1163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09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What languages does a computer understand?"/>
          <p:cNvSpPr txBox="1">
            <a:spLocks noGrp="1"/>
          </p:cNvSpPr>
          <p:nvPr>
            <p:ph type="title"/>
          </p:nvPr>
        </p:nvSpPr>
        <p:spPr>
          <a:xfrm>
            <a:off x="1033141" y="61466"/>
            <a:ext cx="11158859" cy="1365266"/>
          </a:xfrm>
          <a:prstGeom prst="rect">
            <a:avLst/>
          </a:prstGeom>
        </p:spPr>
        <p:txBody>
          <a:bodyPr/>
          <a:lstStyle/>
          <a:p>
            <a:pPr defTabSz="209482">
              <a:defRPr sz="4080"/>
            </a:pPr>
            <a:r>
              <a:rPr dirty="0"/>
              <a:t>What languages does a computer understand?</a:t>
            </a:r>
          </a:p>
          <a:p>
            <a:pPr defTabSz="209482">
              <a:defRPr sz="4080"/>
            </a:pPr>
            <a:endParaRPr dirty="0"/>
          </a:p>
        </p:txBody>
      </p:sp>
      <p:grpSp>
        <p:nvGrpSpPr>
          <p:cNvPr id="350" name="Group"/>
          <p:cNvGrpSpPr/>
          <p:nvPr/>
        </p:nvGrpSpPr>
        <p:grpSpPr>
          <a:xfrm>
            <a:off x="2069261" y="929751"/>
            <a:ext cx="8221491" cy="4469949"/>
            <a:chOff x="0" y="0"/>
            <a:chExt cx="11692786" cy="6357259"/>
          </a:xfrm>
        </p:grpSpPr>
        <p:sp>
          <p:nvSpPr>
            <p:cNvPr id="326" name="Move lift upwards"/>
            <p:cNvSpPr/>
            <p:nvPr/>
          </p:nvSpPr>
          <p:spPr>
            <a:xfrm>
              <a:off x="1446609" y="2183946"/>
              <a:ext cx="6881813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Move lift upwards</a:t>
              </a:r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0" y="0"/>
              <a:ext cx="8328423" cy="584293"/>
              <a:chOff x="0" y="0"/>
              <a:chExt cx="8328422" cy="584292"/>
            </a:xfrm>
          </p:grpSpPr>
          <p:sp>
            <p:nvSpPr>
              <p:cNvPr id="327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28" name="1. Wait until door is closed"/>
              <p:cNvSpPr txBox="1"/>
              <p:nvPr/>
            </p:nvSpPr>
            <p:spPr>
              <a:xfrm>
                <a:off x="251536" y="50722"/>
                <a:ext cx="4731542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1. Wait until door is closed</a:t>
                </a:r>
              </a:p>
            </p:txBody>
          </p:sp>
        </p:grpSp>
        <p:grpSp>
          <p:nvGrpSpPr>
            <p:cNvPr id="332" name="Group"/>
            <p:cNvGrpSpPr/>
            <p:nvPr/>
          </p:nvGrpSpPr>
          <p:grpSpPr>
            <a:xfrm>
              <a:off x="0" y="727982"/>
              <a:ext cx="8328423" cy="584208"/>
              <a:chOff x="0" y="0"/>
              <a:chExt cx="8328422" cy="584207"/>
            </a:xfrm>
          </p:grpSpPr>
          <p:sp>
            <p:nvSpPr>
              <p:cNvPr id="330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31" name="2. Wait for button to be pressed"/>
              <p:cNvSpPr txBox="1"/>
              <p:nvPr/>
            </p:nvSpPr>
            <p:spPr>
              <a:xfrm>
                <a:off x="251536" y="25320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2. Wait for button to be pressed</a:t>
                </a:r>
              </a:p>
            </p:txBody>
          </p:sp>
        </p:grpSp>
        <p:grpSp>
          <p:nvGrpSpPr>
            <p:cNvPr id="335" name="Group"/>
            <p:cNvGrpSpPr/>
            <p:nvPr/>
          </p:nvGrpSpPr>
          <p:grpSpPr>
            <a:xfrm>
              <a:off x="866030" y="1455880"/>
              <a:ext cx="7971731" cy="584292"/>
              <a:chOff x="0" y="-84"/>
              <a:chExt cx="7971729" cy="584291"/>
            </a:xfrm>
          </p:grpSpPr>
          <p:sp>
            <p:nvSpPr>
              <p:cNvPr id="333" name="Rounded Rectangle"/>
              <p:cNvSpPr/>
              <p:nvPr/>
            </p:nvSpPr>
            <p:spPr>
              <a:xfrm>
                <a:off x="0" y="0"/>
                <a:ext cx="746239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34" name="If button pressed is higher than current floor"/>
              <p:cNvSpPr txBox="1"/>
              <p:nvPr/>
            </p:nvSpPr>
            <p:spPr>
              <a:xfrm>
                <a:off x="311498" y="-84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If button pressed is higher than current floor</a:t>
                </a:r>
              </a:p>
            </p:txBody>
          </p:sp>
        </p:grpSp>
        <p:grpSp>
          <p:nvGrpSpPr>
            <p:cNvPr id="338" name="Group"/>
            <p:cNvGrpSpPr/>
            <p:nvPr/>
          </p:nvGrpSpPr>
          <p:grpSpPr>
            <a:xfrm>
              <a:off x="916830" y="2903456"/>
              <a:ext cx="7800802" cy="592680"/>
              <a:chOff x="0" y="-84"/>
              <a:chExt cx="7800800" cy="592679"/>
            </a:xfrm>
          </p:grpSpPr>
          <p:sp>
            <p:nvSpPr>
              <p:cNvPr id="336" name="Rounded Rectangle"/>
              <p:cNvSpPr/>
              <p:nvPr/>
            </p:nvSpPr>
            <p:spPr>
              <a:xfrm>
                <a:off x="0" y="8387"/>
                <a:ext cx="7462392" cy="584208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37" name="If button pressed is lower than current floor"/>
              <p:cNvSpPr txBox="1"/>
              <p:nvPr/>
            </p:nvSpPr>
            <p:spPr>
              <a:xfrm>
                <a:off x="140570" y="-84"/>
                <a:ext cx="7660230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If button pressed is lower than current floor</a:t>
                </a:r>
              </a:p>
            </p:txBody>
          </p:sp>
        </p:grpSp>
        <p:sp>
          <p:nvSpPr>
            <p:cNvPr id="339" name="Move lift downwards"/>
            <p:cNvSpPr/>
            <p:nvPr/>
          </p:nvSpPr>
          <p:spPr>
            <a:xfrm>
              <a:off x="1446609" y="3665314"/>
              <a:ext cx="6881813" cy="584207"/>
            </a:xfrm>
            <a:prstGeom prst="roundRect">
              <a:avLst>
                <a:gd name="adj" fmla="val 32608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sz="1969"/>
                <a:t>Move lift downwards</a:t>
              </a:r>
            </a:p>
          </p:txBody>
        </p:sp>
        <p:grpSp>
          <p:nvGrpSpPr>
            <p:cNvPr id="342" name="Group"/>
            <p:cNvGrpSpPr/>
            <p:nvPr/>
          </p:nvGrpSpPr>
          <p:grpSpPr>
            <a:xfrm>
              <a:off x="0" y="4367893"/>
              <a:ext cx="8328423" cy="584208"/>
              <a:chOff x="0" y="0"/>
              <a:chExt cx="8328422" cy="584207"/>
            </a:xfrm>
          </p:grpSpPr>
          <p:sp>
            <p:nvSpPr>
              <p:cNvPr id="340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41" name="3. Wait until current floor equals button pressed"/>
              <p:cNvSpPr txBox="1"/>
              <p:nvPr/>
            </p:nvSpPr>
            <p:spPr>
              <a:xfrm>
                <a:off x="251536" y="25320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3. Wait until current floor equals button pressed</a:t>
                </a:r>
              </a:p>
            </p:txBody>
          </p:sp>
        </p:grpSp>
        <p:grpSp>
          <p:nvGrpSpPr>
            <p:cNvPr id="345" name="Group"/>
            <p:cNvGrpSpPr/>
            <p:nvPr/>
          </p:nvGrpSpPr>
          <p:grpSpPr>
            <a:xfrm>
              <a:off x="0" y="5095791"/>
              <a:ext cx="8328423" cy="584292"/>
              <a:chOff x="0" y="-84"/>
              <a:chExt cx="8328422" cy="584291"/>
            </a:xfrm>
          </p:grpSpPr>
          <p:sp>
            <p:nvSpPr>
              <p:cNvPr id="343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44" name="4. Stop lift"/>
              <p:cNvSpPr txBox="1"/>
              <p:nvPr/>
            </p:nvSpPr>
            <p:spPr>
              <a:xfrm>
                <a:off x="251536" y="-84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4. Stop lift</a:t>
                </a:r>
              </a:p>
            </p:txBody>
          </p:sp>
        </p:grpSp>
        <p:grpSp>
          <p:nvGrpSpPr>
            <p:cNvPr id="348" name="Group"/>
            <p:cNvGrpSpPr/>
            <p:nvPr/>
          </p:nvGrpSpPr>
          <p:grpSpPr>
            <a:xfrm>
              <a:off x="0" y="5772967"/>
              <a:ext cx="8328423" cy="584292"/>
              <a:chOff x="0" y="-84"/>
              <a:chExt cx="8328422" cy="584291"/>
            </a:xfrm>
          </p:grpSpPr>
          <p:sp>
            <p:nvSpPr>
              <p:cNvPr id="346" name="Rounded Rectangle"/>
              <p:cNvSpPr/>
              <p:nvPr/>
            </p:nvSpPr>
            <p:spPr>
              <a:xfrm>
                <a:off x="0" y="0"/>
                <a:ext cx="8328422" cy="584207"/>
              </a:xfrm>
              <a:prstGeom prst="roundRect">
                <a:avLst>
                  <a:gd name="adj" fmla="val 32608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l">
                  <a:defRPr sz="32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347" name="5. Open doors"/>
              <p:cNvSpPr txBox="1"/>
              <p:nvPr/>
            </p:nvSpPr>
            <p:spPr>
              <a:xfrm>
                <a:off x="251536" y="-84"/>
                <a:ext cx="7660231" cy="5335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l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969"/>
                  <a:t>5. Open doors</a:t>
                </a:r>
              </a:p>
            </p:txBody>
          </p:sp>
        </p:grpSp>
        <p:pic>
          <p:nvPicPr>
            <p:cNvPr id="3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245600" y="1455964"/>
              <a:ext cx="2447186" cy="27190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70"/>
            <a:ext cx="12192000" cy="65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7690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What languages does a computer understand?"/>
          <p:cNvSpPr txBox="1">
            <a:spLocks noGrp="1"/>
          </p:cNvSpPr>
          <p:nvPr>
            <p:ph type="title"/>
          </p:nvPr>
        </p:nvSpPr>
        <p:spPr>
          <a:xfrm>
            <a:off x="955504" y="20171"/>
            <a:ext cx="10254948" cy="1365266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r>
              <a:t>What languages does a computer understand?</a:t>
            </a:r>
          </a:p>
        </p:txBody>
      </p:sp>
      <p:sp>
        <p:nvSpPr>
          <p:cNvPr id="354" name="Hello!"/>
          <p:cNvSpPr txBox="1"/>
          <p:nvPr/>
        </p:nvSpPr>
        <p:spPr>
          <a:xfrm>
            <a:off x="9824259" y="2585359"/>
            <a:ext cx="76456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sz="1266"/>
              <a:t>Hello!</a:t>
            </a:r>
          </a:p>
        </p:txBody>
      </p:sp>
      <p:grpSp>
        <p:nvGrpSpPr>
          <p:cNvPr id="357" name="Group"/>
          <p:cNvGrpSpPr/>
          <p:nvPr/>
        </p:nvGrpSpPr>
        <p:grpSpPr>
          <a:xfrm>
            <a:off x="8193345" y="1863039"/>
            <a:ext cx="839975" cy="1769940"/>
            <a:chOff x="-33787" y="-6861"/>
            <a:chExt cx="1194630" cy="2517247"/>
          </a:xfrm>
        </p:grpSpPr>
        <p:sp>
          <p:nvSpPr>
            <p:cNvPr id="355" name="10010011…"/>
            <p:cNvSpPr txBox="1"/>
            <p:nvPr/>
          </p:nvSpPr>
          <p:spPr>
            <a:xfrm>
              <a:off x="13233" y="1299616"/>
              <a:ext cx="1032761" cy="1210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1800"/>
              </a:pPr>
              <a:r>
                <a:rPr sz="1266" dirty="0"/>
                <a:t>10010011</a:t>
              </a:r>
            </a:p>
            <a:p>
              <a:pPr>
                <a:defRPr sz="1800"/>
              </a:pPr>
              <a:r>
                <a:rPr sz="1266" dirty="0"/>
                <a:t>10100111</a:t>
              </a:r>
            </a:p>
            <a:p>
              <a:pPr>
                <a:defRPr sz="1800"/>
              </a:pPr>
              <a:r>
                <a:rPr sz="1266" dirty="0"/>
                <a:t>00011010</a:t>
              </a:r>
            </a:p>
            <a:p>
              <a:pPr>
                <a:defRPr sz="1800"/>
              </a:pPr>
              <a:r>
                <a:rPr sz="1266" dirty="0"/>
                <a:t>…</a:t>
              </a:r>
            </a:p>
          </p:txBody>
        </p:sp>
        <p:sp>
          <p:nvSpPr>
            <p:cNvPr id="356" name="binary…"/>
            <p:cNvSpPr txBox="1"/>
            <p:nvPr/>
          </p:nvSpPr>
          <p:spPr>
            <a:xfrm>
              <a:off x="-33787" y="-6861"/>
              <a:ext cx="1194630" cy="902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28"/>
                <a:t>binary </a:t>
              </a:r>
            </a:p>
            <a:p>
              <a: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28"/>
                <a:t>code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6592873" y="1832356"/>
            <a:ext cx="1086837" cy="2071893"/>
            <a:chOff x="-36619" y="-6861"/>
            <a:chExt cx="1545723" cy="2946691"/>
          </a:xfrm>
        </p:grpSpPr>
        <p:sp>
          <p:nvSpPr>
            <p:cNvPr id="358" name="push es…"/>
            <p:cNvSpPr txBox="1"/>
            <p:nvPr/>
          </p:nvSpPr>
          <p:spPr>
            <a:xfrm>
              <a:off x="248551" y="1174971"/>
              <a:ext cx="1095867" cy="1764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algn="l">
                <a:defRPr sz="1800"/>
              </a:pPr>
              <a:r>
                <a:rPr sz="1266"/>
                <a:t>push es</a:t>
              </a:r>
            </a:p>
            <a:p>
              <a:pPr algn="l">
                <a:defRPr sz="1800"/>
              </a:pPr>
              <a:r>
                <a:rPr sz="1266"/>
                <a:t>push ds</a:t>
              </a:r>
            </a:p>
            <a:p>
              <a:pPr algn="l">
                <a:defRPr sz="1800"/>
              </a:pPr>
              <a:r>
                <a:rPr sz="1266"/>
                <a:t>xor ax, ax</a:t>
              </a:r>
            </a:p>
            <a:p>
              <a:pPr algn="l">
                <a:defRPr sz="1800"/>
              </a:pPr>
              <a:r>
                <a:rPr sz="1266"/>
                <a:t>mov es, ax</a:t>
              </a:r>
            </a:p>
            <a:p>
              <a:pPr algn="l">
                <a:defRPr sz="1800"/>
              </a:pPr>
              <a:r>
                <a:rPr sz="1266"/>
                <a:t>mov ds, ax</a:t>
              </a:r>
            </a:p>
            <a:p>
              <a:pPr algn="l">
                <a:defRPr sz="1800"/>
              </a:pPr>
              <a:r>
                <a:rPr sz="1266"/>
                <a:t>…</a:t>
              </a:r>
            </a:p>
          </p:txBody>
        </p:sp>
        <p:sp>
          <p:nvSpPr>
            <p:cNvPr id="359" name="machine…"/>
            <p:cNvSpPr txBox="1"/>
            <p:nvPr/>
          </p:nvSpPr>
          <p:spPr>
            <a:xfrm>
              <a:off x="-36619" y="-6861"/>
              <a:ext cx="1545723" cy="902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28"/>
                <a:t>machine </a:t>
              </a:r>
            </a:p>
            <a:p>
              <a: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28"/>
                <a:t>code</a:t>
              </a:r>
            </a:p>
          </p:txBody>
        </p:sp>
      </p:grpSp>
      <p:grpSp>
        <p:nvGrpSpPr>
          <p:cNvPr id="363" name="Group"/>
          <p:cNvGrpSpPr/>
          <p:nvPr/>
        </p:nvGrpSpPr>
        <p:grpSpPr>
          <a:xfrm>
            <a:off x="1967918" y="1973004"/>
            <a:ext cx="1177613" cy="1427812"/>
            <a:chOff x="0" y="-3679"/>
            <a:chExt cx="1674826" cy="2030665"/>
          </a:xfrm>
        </p:grpSpPr>
        <p:sp>
          <p:nvSpPr>
            <p:cNvPr id="361" name="Scratch"/>
            <p:cNvSpPr txBox="1"/>
            <p:nvPr/>
          </p:nvSpPr>
          <p:spPr>
            <a:xfrm>
              <a:off x="65618" y="-3679"/>
              <a:ext cx="1324578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28"/>
                <a:t>Scratch</a:t>
              </a:r>
            </a:p>
          </p:txBody>
        </p:sp>
        <p:pic>
          <p:nvPicPr>
            <p:cNvPr id="3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98550"/>
              <a:ext cx="1674826" cy="928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6" name="Group"/>
          <p:cNvGrpSpPr/>
          <p:nvPr/>
        </p:nvGrpSpPr>
        <p:grpSpPr>
          <a:xfrm>
            <a:off x="3516189" y="1973005"/>
            <a:ext cx="1014830" cy="1136648"/>
            <a:chOff x="0" y="-3677"/>
            <a:chExt cx="1443312" cy="1616564"/>
          </a:xfrm>
        </p:grpSpPr>
        <p:sp>
          <p:nvSpPr>
            <p:cNvPr id="364" name="Python"/>
            <p:cNvSpPr txBox="1"/>
            <p:nvPr/>
          </p:nvSpPr>
          <p:spPr>
            <a:xfrm>
              <a:off x="132488" y="-3677"/>
              <a:ext cx="1231107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28"/>
                <a:t>Python</a:t>
              </a:r>
            </a:p>
          </p:txBody>
        </p:sp>
        <p:sp>
          <p:nvSpPr>
            <p:cNvPr id="365" name="print(“Hello!”)"/>
            <p:cNvSpPr txBox="1"/>
            <p:nvPr/>
          </p:nvSpPr>
          <p:spPr>
            <a:xfrm>
              <a:off x="0" y="1233249"/>
              <a:ext cx="1443312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800"/>
              </a:lvl1pPr>
            </a:lstStyle>
            <a:p>
              <a:r>
                <a:rPr sz="1266"/>
                <a:t>print(“Hello!”)</a:t>
              </a: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4940464" y="1973003"/>
            <a:ext cx="1318360" cy="1282690"/>
            <a:chOff x="0" y="-3679"/>
            <a:chExt cx="1875000" cy="1824269"/>
          </a:xfrm>
        </p:grpSpPr>
        <p:sp>
          <p:nvSpPr>
            <p:cNvPr id="367" name="C / Java"/>
            <p:cNvSpPr txBox="1"/>
            <p:nvPr/>
          </p:nvSpPr>
          <p:spPr>
            <a:xfrm>
              <a:off x="0" y="-3679"/>
              <a:ext cx="1550283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28"/>
                <a:t>C / Java  </a:t>
              </a:r>
            </a:p>
          </p:txBody>
        </p:sp>
        <p:sp>
          <p:nvSpPr>
            <p:cNvPr id="368" name="printf(“Hello!”);…"/>
            <p:cNvSpPr txBox="1"/>
            <p:nvPr/>
          </p:nvSpPr>
          <p:spPr>
            <a:xfrm>
              <a:off x="196865" y="1163909"/>
              <a:ext cx="1678135" cy="656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algn="l">
                <a:defRPr sz="1800"/>
              </a:pPr>
              <a:r>
                <a:rPr sz="1266"/>
                <a:t>printf(“Hello!”);</a:t>
              </a:r>
            </a:p>
            <a:p>
              <a:pPr algn="l">
                <a:defRPr sz="1800"/>
              </a:pPr>
              <a:r>
                <a:rPr sz="1266"/>
                <a:t>println(“Hello!”);</a:t>
              </a: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2422400" y="5209076"/>
            <a:ext cx="7466721" cy="625080"/>
            <a:chOff x="0" y="0"/>
            <a:chExt cx="10619334" cy="889001"/>
          </a:xfrm>
        </p:grpSpPr>
        <p:sp>
          <p:nvSpPr>
            <p:cNvPr id="370" name="Triangle"/>
            <p:cNvSpPr/>
            <p:nvPr/>
          </p:nvSpPr>
          <p:spPr>
            <a:xfrm rot="10800000" flipH="1">
              <a:off x="0" y="0"/>
              <a:ext cx="10619334" cy="88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371" name="Simplicity"/>
            <p:cNvSpPr txBox="1"/>
            <p:nvPr/>
          </p:nvSpPr>
          <p:spPr>
            <a:xfrm>
              <a:off x="42748" y="28072"/>
              <a:ext cx="1411212" cy="502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rPr sz="1828"/>
                <a:t>Simplicity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2418563" y="5347524"/>
            <a:ext cx="7466721" cy="625079"/>
            <a:chOff x="-1" y="0"/>
            <a:chExt cx="10619335" cy="889000"/>
          </a:xfrm>
        </p:grpSpPr>
        <p:sp>
          <p:nvSpPr>
            <p:cNvPr id="373" name="Triangle"/>
            <p:cNvSpPr/>
            <p:nvPr/>
          </p:nvSpPr>
          <p:spPr>
            <a:xfrm flipH="1">
              <a:off x="-1" y="0"/>
              <a:ext cx="10619335" cy="8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374" name="Power, Speed"/>
            <p:cNvSpPr txBox="1"/>
            <p:nvPr/>
          </p:nvSpPr>
          <p:spPr>
            <a:xfrm>
              <a:off x="8388806" y="193173"/>
              <a:ext cx="1928825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>
                  <a:solidFill>
                    <a:srgbClr val="FFFFFF"/>
                  </a:solidFill>
                </a:defRPr>
              </a:lvl1pPr>
            </a:lstStyle>
            <a:p>
              <a:r>
                <a:rPr sz="1828"/>
                <a:t>Power, Speed</a:t>
              </a:r>
            </a:p>
          </p:txBody>
        </p:sp>
      </p:grpSp>
      <p:sp>
        <p:nvSpPr>
          <p:cNvPr id="376" name="Rounded Rectangle"/>
          <p:cNvSpPr/>
          <p:nvPr/>
        </p:nvSpPr>
        <p:spPr>
          <a:xfrm>
            <a:off x="3331933" y="1676768"/>
            <a:ext cx="1399962" cy="2161124"/>
          </a:xfrm>
          <a:prstGeom prst="roundRect">
            <a:avLst>
              <a:gd name="adj" fmla="val 26367"/>
            </a:avLst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77" name="our unit"/>
          <p:cNvSpPr/>
          <p:nvPr/>
        </p:nvSpPr>
        <p:spPr>
          <a:xfrm>
            <a:off x="3989542" y="789617"/>
            <a:ext cx="1771777" cy="946722"/>
          </a:xfrm>
          <a:prstGeom prst="wedgeEllipseCallout">
            <a:avLst>
              <a:gd name="adj1" fmla="val -49385"/>
              <a:gd name="adj2" fmla="val 68427"/>
            </a:avLst>
          </a:prstGeom>
          <a:solidFill>
            <a:srgbClr val="FFFFFF"/>
          </a:solidFill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/>
            </a:lvl1pPr>
          </a:lstStyle>
          <a:p>
            <a:r>
              <a:rPr lang="en-GB" sz="1687" dirty="0" smtClean="0"/>
              <a:t>     </a:t>
            </a:r>
            <a:r>
              <a:rPr sz="1687" dirty="0" smtClean="0"/>
              <a:t>our </a:t>
            </a:r>
            <a:r>
              <a:rPr sz="1687" dirty="0"/>
              <a:t>unit</a:t>
            </a:r>
          </a:p>
        </p:txBody>
      </p:sp>
      <p:sp>
        <p:nvSpPr>
          <p:cNvPr id="378" name="low-level…"/>
          <p:cNvSpPr txBox="1"/>
          <p:nvPr/>
        </p:nvSpPr>
        <p:spPr>
          <a:xfrm>
            <a:off x="6799683" y="4089804"/>
            <a:ext cx="267220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828"/>
              <a:t>low-level </a:t>
            </a:r>
          </a:p>
          <a:p>
            <a:pPr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828"/>
              <a:t>programming language</a:t>
            </a:r>
          </a:p>
        </p:txBody>
      </p:sp>
      <p:sp>
        <p:nvSpPr>
          <p:cNvPr id="379" name="High-level…"/>
          <p:cNvSpPr txBox="1"/>
          <p:nvPr/>
        </p:nvSpPr>
        <p:spPr>
          <a:xfrm>
            <a:off x="2942058" y="4089804"/>
            <a:ext cx="267220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828"/>
              <a:t>High-level </a:t>
            </a:r>
          </a:p>
          <a:p>
            <a:pPr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828"/>
              <a:t>programming language</a:t>
            </a:r>
          </a:p>
        </p:txBody>
      </p:sp>
      <p:sp>
        <p:nvSpPr>
          <p:cNvPr id="30" name="Rounded Rectangle"/>
          <p:cNvSpPr/>
          <p:nvPr/>
        </p:nvSpPr>
        <p:spPr>
          <a:xfrm>
            <a:off x="1832459" y="1686407"/>
            <a:ext cx="1399962" cy="2161124"/>
          </a:xfrm>
          <a:prstGeom prst="roundRect">
            <a:avLst>
              <a:gd name="adj" fmla="val 26367"/>
            </a:avLst>
          </a:prstGeom>
          <a:ln w="1905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1" name="Rounded Rectangle"/>
          <p:cNvSpPr/>
          <p:nvPr/>
        </p:nvSpPr>
        <p:spPr>
          <a:xfrm>
            <a:off x="4862148" y="1704601"/>
            <a:ext cx="1399962" cy="2161124"/>
          </a:xfrm>
          <a:prstGeom prst="roundRect">
            <a:avLst>
              <a:gd name="adj" fmla="val 26367"/>
            </a:avLst>
          </a:prstGeom>
          <a:ln w="1905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2" name="Rounded Rectangle"/>
          <p:cNvSpPr/>
          <p:nvPr/>
        </p:nvSpPr>
        <p:spPr>
          <a:xfrm>
            <a:off x="6358628" y="1704601"/>
            <a:ext cx="1399962" cy="2161124"/>
          </a:xfrm>
          <a:prstGeom prst="roundRect">
            <a:avLst>
              <a:gd name="adj" fmla="val 26367"/>
            </a:avLst>
          </a:prstGeom>
          <a:ln w="1905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3" name="Rounded Rectangle"/>
          <p:cNvSpPr/>
          <p:nvPr/>
        </p:nvSpPr>
        <p:spPr>
          <a:xfrm>
            <a:off x="7892121" y="1713402"/>
            <a:ext cx="1399962" cy="2161124"/>
          </a:xfrm>
          <a:prstGeom prst="roundRect">
            <a:avLst>
              <a:gd name="adj" fmla="val 26367"/>
            </a:avLst>
          </a:prstGeom>
          <a:ln w="1905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889" y="2055941"/>
            <a:ext cx="1807751" cy="1723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757" y="2679941"/>
            <a:ext cx="1299033" cy="7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7415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Like every language it…"/>
          <p:cNvSpPr txBox="1"/>
          <p:nvPr/>
        </p:nvSpPr>
        <p:spPr>
          <a:xfrm>
            <a:off x="6060360" y="4552501"/>
            <a:ext cx="4897186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600"/>
            </a:pPr>
            <a:r>
              <a:rPr sz="2800" dirty="0"/>
              <a:t>Like every language it  </a:t>
            </a:r>
          </a:p>
          <a:p>
            <a:pPr>
              <a:defRPr sz="2600"/>
            </a:pPr>
            <a:r>
              <a:rPr sz="2800" dirty="0"/>
              <a:t>has rules called </a:t>
            </a:r>
            <a:r>
              <a:rPr sz="2800" u="sng" dirty="0">
                <a:hlinkClick r:id="" action="ppaction://hlinkshowjump?jump=nextslide"/>
              </a:rPr>
              <a:t>syntax</a:t>
            </a:r>
            <a:r>
              <a:rPr sz="2800" dirty="0"/>
              <a:t>.</a:t>
            </a:r>
          </a:p>
        </p:txBody>
      </p:sp>
      <p:sp>
        <p:nvSpPr>
          <p:cNvPr id="386" name="Group"/>
          <p:cNvSpPr txBox="1"/>
          <p:nvPr/>
        </p:nvSpPr>
        <p:spPr>
          <a:xfrm>
            <a:off x="5970448" y="2299906"/>
            <a:ext cx="1331776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400"/>
            </a:lvl1pPr>
          </a:lstStyle>
          <a:p>
            <a:r>
              <a:rPr sz="1687" dirty="0"/>
              <a:t>print(“Hello!”)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7056" y="2240152"/>
            <a:ext cx="451264" cy="4512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8" name="Group"/>
          <p:cNvGrpSpPr/>
          <p:nvPr/>
        </p:nvGrpSpPr>
        <p:grpSpPr>
          <a:xfrm>
            <a:off x="7611825" y="2299904"/>
            <a:ext cx="2046556" cy="1421959"/>
            <a:chOff x="-2" y="-969"/>
            <a:chExt cx="2910656" cy="2022341"/>
          </a:xfrm>
        </p:grpSpPr>
        <p:grpSp>
          <p:nvGrpSpPr>
            <p:cNvPr id="392" name="Group"/>
            <p:cNvGrpSpPr/>
            <p:nvPr/>
          </p:nvGrpSpPr>
          <p:grpSpPr>
            <a:xfrm>
              <a:off x="-2" y="-969"/>
              <a:ext cx="2160273" cy="2022341"/>
              <a:chOff x="-1" y="-968"/>
              <a:chExt cx="2160270" cy="2022339"/>
            </a:xfrm>
          </p:grpSpPr>
          <p:sp>
            <p:nvSpPr>
              <p:cNvPr id="388" name="Group"/>
              <p:cNvSpPr txBox="1"/>
              <p:nvPr/>
            </p:nvSpPr>
            <p:spPr>
              <a:xfrm>
                <a:off x="0" y="-968"/>
                <a:ext cx="2160269" cy="471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rPr sz="1687"/>
                  <a:t>display(“Hello!”)</a:t>
                </a:r>
              </a:p>
            </p:txBody>
          </p:sp>
          <p:sp>
            <p:nvSpPr>
              <p:cNvPr id="389" name="Group"/>
              <p:cNvSpPr txBox="1"/>
              <p:nvPr/>
            </p:nvSpPr>
            <p:spPr>
              <a:xfrm>
                <a:off x="-1" y="515868"/>
                <a:ext cx="1987549" cy="471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rPr sz="1687"/>
                  <a:t>printf(“Hello!”)</a:t>
                </a:r>
              </a:p>
            </p:txBody>
          </p:sp>
          <p:sp>
            <p:nvSpPr>
              <p:cNvPr id="390" name="Group"/>
              <p:cNvSpPr txBox="1"/>
              <p:nvPr/>
            </p:nvSpPr>
            <p:spPr>
              <a:xfrm>
                <a:off x="0" y="1032701"/>
                <a:ext cx="1522466" cy="471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rPr sz="1687"/>
                  <a:t>print Hello!</a:t>
                </a:r>
              </a:p>
            </p:txBody>
          </p:sp>
          <p:sp>
            <p:nvSpPr>
              <p:cNvPr id="391" name="Group"/>
              <p:cNvSpPr txBox="1"/>
              <p:nvPr/>
            </p:nvSpPr>
            <p:spPr>
              <a:xfrm>
                <a:off x="-1" y="1549538"/>
                <a:ext cx="1709411" cy="471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2400"/>
                </a:lvl1pPr>
              </a:lstStyle>
              <a:p>
                <a:r>
                  <a:rPr sz="1687"/>
                  <a:t>print (Hello!)</a:t>
                </a:r>
              </a:p>
            </p:txBody>
          </p:sp>
        </p:grpSp>
        <p:pic>
          <p:nvPicPr>
            <p:cNvPr id="39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77961"/>
              <a:ext cx="341140" cy="341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466363"/>
              <a:ext cx="341140" cy="341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854764"/>
              <a:ext cx="341140" cy="341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1243166"/>
              <a:ext cx="341140" cy="341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69514" y="1631568"/>
              <a:ext cx="341140" cy="341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" name="Group"/>
          <p:cNvGrpSpPr/>
          <p:nvPr/>
        </p:nvGrpSpPr>
        <p:grpSpPr>
          <a:xfrm>
            <a:off x="1799697" y="2865810"/>
            <a:ext cx="1014830" cy="1136648"/>
            <a:chOff x="0" y="-3677"/>
            <a:chExt cx="1443312" cy="1616564"/>
          </a:xfrm>
        </p:grpSpPr>
        <p:sp>
          <p:nvSpPr>
            <p:cNvPr id="24" name="Python"/>
            <p:cNvSpPr txBox="1"/>
            <p:nvPr/>
          </p:nvSpPr>
          <p:spPr>
            <a:xfrm>
              <a:off x="132488" y="-3677"/>
              <a:ext cx="1231107" cy="502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28"/>
                <a:t>Python</a:t>
              </a:r>
            </a:p>
          </p:txBody>
        </p:sp>
        <p:sp>
          <p:nvSpPr>
            <p:cNvPr id="25" name="print(“Hello!”)"/>
            <p:cNvSpPr txBox="1"/>
            <p:nvPr/>
          </p:nvSpPr>
          <p:spPr>
            <a:xfrm>
              <a:off x="0" y="1233249"/>
              <a:ext cx="1443312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1800"/>
              </a:lvl1pPr>
            </a:lstStyle>
            <a:p>
              <a:r>
                <a:rPr sz="1266"/>
                <a:t>print(“Hello!”)</a:t>
              </a:r>
            </a:p>
          </p:txBody>
        </p:sp>
      </p:grpSp>
      <p:sp>
        <p:nvSpPr>
          <p:cNvPr id="26" name="Rounded Rectangle"/>
          <p:cNvSpPr/>
          <p:nvPr/>
        </p:nvSpPr>
        <p:spPr>
          <a:xfrm>
            <a:off x="1615441" y="2569573"/>
            <a:ext cx="1399962" cy="2161124"/>
          </a:xfrm>
          <a:prstGeom prst="roundRect">
            <a:avLst>
              <a:gd name="adj" fmla="val 26367"/>
            </a:avLst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7" name="our unit"/>
          <p:cNvSpPr/>
          <p:nvPr/>
        </p:nvSpPr>
        <p:spPr>
          <a:xfrm>
            <a:off x="2273050" y="1682422"/>
            <a:ext cx="1771777" cy="946722"/>
          </a:xfrm>
          <a:prstGeom prst="wedgeEllipseCallout">
            <a:avLst>
              <a:gd name="adj1" fmla="val -49385"/>
              <a:gd name="adj2" fmla="val 68427"/>
            </a:avLst>
          </a:prstGeom>
          <a:solidFill>
            <a:srgbClr val="FFFFFF"/>
          </a:solidFill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/>
            </a:lvl1pPr>
          </a:lstStyle>
          <a:p>
            <a:r>
              <a:rPr lang="en-GB" sz="1687" dirty="0" smtClean="0"/>
              <a:t>     </a:t>
            </a:r>
            <a:r>
              <a:rPr sz="1687" dirty="0" smtClean="0"/>
              <a:t>our </a:t>
            </a:r>
            <a:r>
              <a:rPr sz="1687" dirty="0"/>
              <a:t>unit</a:t>
            </a:r>
          </a:p>
        </p:txBody>
      </p:sp>
      <p:sp>
        <p:nvSpPr>
          <p:cNvPr id="28" name="What languages does a computer understand?"/>
          <p:cNvSpPr txBox="1">
            <a:spLocks noGrp="1"/>
          </p:cNvSpPr>
          <p:nvPr>
            <p:ph type="title"/>
          </p:nvPr>
        </p:nvSpPr>
        <p:spPr>
          <a:xfrm>
            <a:off x="955504" y="20171"/>
            <a:ext cx="10254948" cy="1365266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r>
              <a:t>What languages does a computer understand?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466"/>
            <a:ext cx="12192000" cy="63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275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animBg="1" advAuto="0"/>
      <p:bldP spid="386" grpId="0" animBg="1" advAuto="0"/>
      <p:bldP spid="387" grpId="0" animBg="1" advAuto="0"/>
      <p:bldP spid="398" grpId="0" animBg="1" advAuto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use your own laptop…"/>
          <p:cNvSpPr txBox="1"/>
          <p:nvPr/>
        </p:nvSpPr>
        <p:spPr>
          <a:xfrm>
            <a:off x="1987306" y="1807132"/>
            <a:ext cx="8093953" cy="3514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lnSpc>
                <a:spcPct val="150000"/>
              </a:lnSpc>
              <a:buSzPct val="75000"/>
              <a:buFont typeface="Wingdings" charset="2"/>
              <a:buChar char="ü"/>
              <a:defRPr sz="2800"/>
            </a:pPr>
            <a:r>
              <a:rPr lang="en-GB" sz="2400" dirty="0" smtClean="0"/>
              <a:t>Watch this week’s tutorial videos</a:t>
            </a:r>
          </a:p>
          <a:p>
            <a:pPr marL="800100" lvl="1" indent="-342900">
              <a:lnSpc>
                <a:spcPct val="150000"/>
              </a:lnSpc>
              <a:buSzPct val="75000"/>
              <a:buFont typeface="Arial" charset="0"/>
              <a:buChar char="•"/>
              <a:defRPr sz="2800"/>
            </a:pPr>
            <a:r>
              <a:rPr lang="en-GB" sz="2000" dirty="0" smtClean="0"/>
              <a:t>Software installation (Mac, Windows, Linux)</a:t>
            </a:r>
          </a:p>
          <a:p>
            <a:pPr marL="800100" lvl="1" indent="-342900">
              <a:lnSpc>
                <a:spcPct val="150000"/>
              </a:lnSpc>
              <a:buSzPct val="75000"/>
              <a:buFont typeface="Arial" charset="0"/>
              <a:buChar char="•"/>
              <a:defRPr sz="2800"/>
            </a:pPr>
            <a:r>
              <a:rPr lang="en-GB" sz="2000" dirty="0" err="1" smtClean="0"/>
              <a:t>Spyder</a:t>
            </a:r>
            <a:r>
              <a:rPr lang="en-GB" sz="2000" dirty="0" smtClean="0"/>
              <a:t> software</a:t>
            </a:r>
          </a:p>
          <a:p>
            <a:pPr marL="342900" indent="-342900">
              <a:lnSpc>
                <a:spcPct val="150000"/>
              </a:lnSpc>
              <a:buSzPct val="75000"/>
              <a:buFont typeface="Wingdings" charset="2"/>
              <a:buChar char="ü"/>
              <a:defRPr sz="2800"/>
            </a:pPr>
            <a:r>
              <a:rPr lang="en-GB" sz="2400" dirty="0" smtClean="0"/>
              <a:t>Attempt this week’s exercises</a:t>
            </a:r>
          </a:p>
          <a:p>
            <a:pPr marL="342900" indent="-342900">
              <a:lnSpc>
                <a:spcPct val="150000"/>
              </a:lnSpc>
              <a:buSzPct val="75000"/>
              <a:buFont typeface="Wingdings" charset="2"/>
              <a:buChar char="ü"/>
              <a:defRPr sz="2800"/>
            </a:pPr>
            <a:r>
              <a:rPr lang="en-GB" sz="2400" dirty="0" smtClean="0"/>
              <a:t>Go to drop-in session if you have any problems </a:t>
            </a:r>
            <a:r>
              <a:rPr lang="en-GB" sz="2400" i="1" dirty="0" smtClean="0"/>
              <a:t>(Wednesday)</a:t>
            </a:r>
          </a:p>
          <a:p>
            <a:pPr marL="342900" indent="-342900">
              <a:lnSpc>
                <a:spcPct val="150000"/>
              </a:lnSpc>
              <a:buSzPct val="75000"/>
              <a:buFont typeface="Wingdings" charset="2"/>
              <a:buChar char="ü"/>
              <a:defRPr sz="2800"/>
            </a:pPr>
            <a:r>
              <a:rPr lang="en-GB" sz="2400" dirty="0" smtClean="0"/>
              <a:t>Attend group tutorial </a:t>
            </a:r>
            <a:r>
              <a:rPr lang="en-GB" sz="2400" i="1" dirty="0" smtClean="0"/>
              <a:t>(Friday)</a:t>
            </a:r>
          </a:p>
          <a:p>
            <a:pPr marL="342900" indent="-342900">
              <a:buSzPct val="75000"/>
              <a:buFont typeface="Wingdings" charset="2"/>
              <a:buChar char="ü"/>
              <a:defRPr sz="2800"/>
            </a:pPr>
            <a:endParaRPr sz="196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90" y="27326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1042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e ar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We are …</a:t>
            </a:r>
          </a:p>
        </p:txBody>
      </p:sp>
      <p:sp>
        <p:nvSpPr>
          <p:cNvPr id="134" name="Text"/>
          <p:cNvSpPr txBox="1"/>
          <p:nvPr/>
        </p:nvSpPr>
        <p:spPr>
          <a:xfrm>
            <a:off x="1524000" y="-111794"/>
            <a:ext cx="1366475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endParaRPr sz="984"/>
          </a:p>
        </p:txBody>
      </p:sp>
      <p:sp>
        <p:nvSpPr>
          <p:cNvPr id="138" name="Helmut Hauser…"/>
          <p:cNvSpPr/>
          <p:nvPr/>
        </p:nvSpPr>
        <p:spPr>
          <a:xfrm>
            <a:off x="2770997" y="4615964"/>
            <a:ext cx="2713756" cy="10244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pPr algn="ctr">
              <a:defRPr sz="2200"/>
            </a:pPr>
            <a:r>
              <a:rPr lang="en-GB" sz="1547" dirty="0"/>
              <a:t>Hemma Philamore</a:t>
            </a:r>
            <a:endParaRPr sz="1547" dirty="0"/>
          </a:p>
          <a:p>
            <a:pPr algn="ctr">
              <a:defRPr sz="2200"/>
            </a:pPr>
            <a:r>
              <a:rPr sz="1547" b="1" dirty="0">
                <a:latin typeface="Helvetica"/>
                <a:ea typeface="Helvetica"/>
                <a:cs typeface="Helvetica"/>
                <a:sym typeface="Helvetica"/>
              </a:rPr>
              <a:t>Unit Director</a:t>
            </a:r>
          </a:p>
          <a:p>
            <a:pPr algn="ctr">
              <a:defRPr sz="2200"/>
            </a:pPr>
            <a:endParaRPr sz="1547" b="1" dirty="0">
              <a:latin typeface="Helvetica"/>
              <a:ea typeface="Helvetica"/>
              <a:cs typeface="Helvetica"/>
              <a:sym typeface="Helvetica"/>
            </a:endParaRPr>
          </a:p>
          <a:p>
            <a:pPr algn="ctr">
              <a:defRPr sz="2200">
                <a:solidFill>
                  <a:schemeClr val="accent1"/>
                </a:solidFill>
              </a:defRPr>
            </a:pPr>
            <a:r>
              <a:rPr lang="en-US" sz="1547" dirty="0" err="1"/>
              <a:t>hemma.philamore@bristol.ac.uk</a:t>
            </a:r>
            <a:endParaRPr lang="en-US" sz="1547" u="sng" dirty="0">
              <a:hlinkClick r:id="rId2"/>
            </a:endParaRPr>
          </a:p>
        </p:txBody>
      </p:sp>
      <p:sp>
        <p:nvSpPr>
          <p:cNvPr id="140" name="Chanelle Lee…"/>
          <p:cNvSpPr/>
          <p:nvPr/>
        </p:nvSpPr>
        <p:spPr>
          <a:xfrm>
            <a:off x="7355956" y="4615964"/>
            <a:ext cx="1845057" cy="10244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pPr algn="ctr">
              <a:defRPr sz="2200"/>
            </a:pPr>
            <a:r>
              <a:rPr lang="en-GB" sz="1547" dirty="0"/>
              <a:t>Mark Blyth</a:t>
            </a:r>
            <a:endParaRPr sz="1547" dirty="0"/>
          </a:p>
          <a:p>
            <a:pPr algn="ctr">
              <a:defRPr sz="2200"/>
            </a:pPr>
            <a:r>
              <a:rPr sz="1547" b="1" dirty="0">
                <a:latin typeface="Helvetica"/>
                <a:ea typeface="Helvetica"/>
                <a:cs typeface="Helvetica"/>
                <a:sym typeface="Helvetica"/>
              </a:rPr>
              <a:t>Head TA</a:t>
            </a:r>
          </a:p>
          <a:p>
            <a:pPr algn="ctr">
              <a:defRPr sz="2200"/>
            </a:pPr>
            <a:endParaRPr sz="1547" b="1" dirty="0">
              <a:latin typeface="Helvetica"/>
              <a:ea typeface="Helvetica"/>
              <a:cs typeface="Helvetica"/>
              <a:sym typeface="Helvetica"/>
            </a:endParaRPr>
          </a:p>
          <a:p>
            <a:pPr algn="ctr">
              <a:defRPr sz="2200">
                <a:solidFill>
                  <a:schemeClr val="accent1"/>
                </a:solidFill>
              </a:defRPr>
            </a:pPr>
            <a:r>
              <a:rPr lang="en-US" sz="1547" dirty="0" err="1"/>
              <a:t>m.blyth@bristol.ac.uk</a:t>
            </a:r>
            <a:endParaRPr sz="1547" u="sng" dirty="0">
              <a:hlinkClick r:id="rId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433" y="1944020"/>
            <a:ext cx="2172885" cy="250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026" y="1921164"/>
            <a:ext cx="2538916" cy="25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3193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"/>
          <p:cNvGrpSpPr/>
          <p:nvPr/>
        </p:nvGrpSpPr>
        <p:grpSpPr>
          <a:xfrm>
            <a:off x="2344859" y="1449533"/>
            <a:ext cx="2847038" cy="4348889"/>
            <a:chOff x="0" y="0"/>
            <a:chExt cx="4049118" cy="6185085"/>
          </a:xfrm>
        </p:grpSpPr>
        <p:sp>
          <p:nvSpPr>
            <p:cNvPr id="165" name="Rounded Rectangle"/>
            <p:cNvSpPr/>
            <p:nvPr/>
          </p:nvSpPr>
          <p:spPr>
            <a:xfrm>
              <a:off x="711199" y="0"/>
              <a:ext cx="3337919" cy="492125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66" name="Rounded Rectangle"/>
            <p:cNvSpPr/>
            <p:nvPr/>
          </p:nvSpPr>
          <p:spPr>
            <a:xfrm>
              <a:off x="711199" y="569295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67" name="Rounded Rectangle"/>
            <p:cNvSpPr/>
            <p:nvPr/>
          </p:nvSpPr>
          <p:spPr>
            <a:xfrm>
              <a:off x="711199" y="1138592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68" name="Rounded Rectangle"/>
            <p:cNvSpPr/>
            <p:nvPr/>
          </p:nvSpPr>
          <p:spPr>
            <a:xfrm>
              <a:off x="711199" y="1707888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70" name="Rounded Rectangle"/>
            <p:cNvSpPr/>
            <p:nvPr/>
          </p:nvSpPr>
          <p:spPr>
            <a:xfrm>
              <a:off x="711199" y="3985070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72" name="Reading Week"/>
            <p:cNvSpPr/>
            <p:nvPr/>
          </p:nvSpPr>
          <p:spPr>
            <a:xfrm>
              <a:off x="711199" y="2864180"/>
              <a:ext cx="3337919" cy="492126"/>
            </a:xfrm>
            <a:prstGeom prst="roundRect">
              <a:avLst>
                <a:gd name="adj" fmla="val 27177"/>
              </a:avLst>
            </a:prstGeom>
            <a:solidFill>
              <a:srgbClr val="92929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547"/>
                <a:t>Reading Week</a:t>
              </a:r>
            </a:p>
          </p:txBody>
        </p:sp>
        <p:sp>
          <p:nvSpPr>
            <p:cNvPr id="173" name="Rounded Rectangle"/>
            <p:cNvSpPr/>
            <p:nvPr/>
          </p:nvSpPr>
          <p:spPr>
            <a:xfrm>
              <a:off x="711199" y="4554367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74" name="Rounded Rectangle"/>
            <p:cNvSpPr/>
            <p:nvPr/>
          </p:nvSpPr>
          <p:spPr>
            <a:xfrm>
              <a:off x="711199" y="5123663"/>
              <a:ext cx="333791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77" name="1"/>
            <p:cNvSpPr/>
            <p:nvPr/>
          </p:nvSpPr>
          <p:spPr>
            <a:xfrm>
              <a:off x="0" y="0"/>
              <a:ext cx="597049" cy="492125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1</a:t>
              </a:r>
            </a:p>
          </p:txBody>
        </p:sp>
        <p:sp>
          <p:nvSpPr>
            <p:cNvPr id="178" name="2"/>
            <p:cNvSpPr/>
            <p:nvPr/>
          </p:nvSpPr>
          <p:spPr>
            <a:xfrm>
              <a:off x="0" y="569295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2</a:t>
              </a:r>
            </a:p>
          </p:txBody>
        </p:sp>
        <p:sp>
          <p:nvSpPr>
            <p:cNvPr id="179" name="3"/>
            <p:cNvSpPr/>
            <p:nvPr/>
          </p:nvSpPr>
          <p:spPr>
            <a:xfrm>
              <a:off x="0" y="1138592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3</a:t>
              </a:r>
            </a:p>
          </p:txBody>
        </p:sp>
        <p:sp>
          <p:nvSpPr>
            <p:cNvPr id="180" name="4"/>
            <p:cNvSpPr/>
            <p:nvPr/>
          </p:nvSpPr>
          <p:spPr>
            <a:xfrm>
              <a:off x="0" y="1707888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4</a:t>
              </a:r>
            </a:p>
          </p:txBody>
        </p:sp>
        <p:sp>
          <p:nvSpPr>
            <p:cNvPr id="181" name="5"/>
            <p:cNvSpPr/>
            <p:nvPr/>
          </p:nvSpPr>
          <p:spPr>
            <a:xfrm>
              <a:off x="0" y="2277183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5</a:t>
              </a:r>
            </a:p>
          </p:txBody>
        </p:sp>
        <p:sp>
          <p:nvSpPr>
            <p:cNvPr id="182" name="6"/>
            <p:cNvSpPr/>
            <p:nvPr/>
          </p:nvSpPr>
          <p:spPr>
            <a:xfrm>
              <a:off x="0" y="2846479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6</a:t>
              </a:r>
            </a:p>
          </p:txBody>
        </p:sp>
        <p:sp>
          <p:nvSpPr>
            <p:cNvPr id="183" name="7"/>
            <p:cNvSpPr/>
            <p:nvPr/>
          </p:nvSpPr>
          <p:spPr>
            <a:xfrm>
              <a:off x="0" y="3415775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7</a:t>
              </a:r>
            </a:p>
          </p:txBody>
        </p:sp>
        <p:sp>
          <p:nvSpPr>
            <p:cNvPr id="184" name="8"/>
            <p:cNvSpPr/>
            <p:nvPr/>
          </p:nvSpPr>
          <p:spPr>
            <a:xfrm>
              <a:off x="0" y="3985071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8</a:t>
              </a:r>
            </a:p>
          </p:txBody>
        </p:sp>
        <p:sp>
          <p:nvSpPr>
            <p:cNvPr id="185" name="9"/>
            <p:cNvSpPr/>
            <p:nvPr/>
          </p:nvSpPr>
          <p:spPr>
            <a:xfrm>
              <a:off x="0" y="4554367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9</a:t>
              </a:r>
            </a:p>
          </p:txBody>
        </p:sp>
        <p:sp>
          <p:nvSpPr>
            <p:cNvPr id="186" name="10"/>
            <p:cNvSpPr/>
            <p:nvPr/>
          </p:nvSpPr>
          <p:spPr>
            <a:xfrm>
              <a:off x="0" y="5123663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10</a:t>
              </a:r>
            </a:p>
          </p:txBody>
        </p:sp>
        <p:sp>
          <p:nvSpPr>
            <p:cNvPr id="187" name="11"/>
            <p:cNvSpPr/>
            <p:nvPr/>
          </p:nvSpPr>
          <p:spPr>
            <a:xfrm>
              <a:off x="0" y="5692959"/>
              <a:ext cx="597049" cy="492126"/>
            </a:xfrm>
            <a:prstGeom prst="roundRect">
              <a:avLst>
                <a:gd name="adj" fmla="val 2717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sz="1687"/>
                <a:t>11</a:t>
              </a:r>
            </a:p>
          </p:txBody>
        </p:sp>
      </p:grpSp>
      <p:sp>
        <p:nvSpPr>
          <p:cNvPr id="193" name="Time Line"/>
          <p:cNvSpPr txBox="1">
            <a:spLocks noGrp="1"/>
          </p:cNvSpPr>
          <p:nvPr>
            <p:ph type="title"/>
          </p:nvPr>
        </p:nvSpPr>
        <p:spPr>
          <a:xfrm>
            <a:off x="2193727" y="208388"/>
            <a:ext cx="7804547" cy="79708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algn="ctr"/>
            <a:r>
              <a:rPr sz="5400" dirty="0"/>
              <a:t>Time Line</a:t>
            </a:r>
          </a:p>
        </p:txBody>
      </p:sp>
      <p:sp>
        <p:nvSpPr>
          <p:cNvPr id="196" name="Open project…"/>
          <p:cNvSpPr/>
          <p:nvPr/>
        </p:nvSpPr>
        <p:spPr>
          <a:xfrm>
            <a:off x="5272159" y="4100440"/>
            <a:ext cx="4726115" cy="648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88" y="0"/>
                </a:moveTo>
                <a:cubicBezTo>
                  <a:pt x="1530" y="0"/>
                  <a:pt x="997" y="1816"/>
                  <a:pt x="997" y="4054"/>
                </a:cubicBezTo>
                <a:lnTo>
                  <a:pt x="997" y="9136"/>
                </a:lnTo>
                <a:lnTo>
                  <a:pt x="0" y="11301"/>
                </a:lnTo>
                <a:lnTo>
                  <a:pt x="997" y="13461"/>
                </a:lnTo>
                <a:lnTo>
                  <a:pt x="997" y="17546"/>
                </a:lnTo>
                <a:cubicBezTo>
                  <a:pt x="997" y="19784"/>
                  <a:pt x="1530" y="21600"/>
                  <a:pt x="2188" y="21600"/>
                </a:cubicBezTo>
                <a:lnTo>
                  <a:pt x="20409" y="21600"/>
                </a:lnTo>
                <a:cubicBezTo>
                  <a:pt x="21066" y="21600"/>
                  <a:pt x="21600" y="19784"/>
                  <a:pt x="21600" y="17546"/>
                </a:cubicBezTo>
                <a:lnTo>
                  <a:pt x="21600" y="4054"/>
                </a:lnTo>
                <a:cubicBezTo>
                  <a:pt x="21600" y="1816"/>
                  <a:pt x="21066" y="0"/>
                  <a:pt x="20409" y="0"/>
                </a:cubicBezTo>
                <a:lnTo>
                  <a:pt x="2188" y="0"/>
                </a:lnTo>
                <a:close/>
              </a:path>
            </a:pathLst>
          </a:custGeom>
          <a:solidFill>
            <a:srgbClr val="EE22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marL="160729" indent="-160729">
              <a:buSzPct val="100000"/>
              <a:buChar char="•"/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547" b="1" dirty="0"/>
          </a:p>
        </p:txBody>
      </p:sp>
      <p:sp>
        <p:nvSpPr>
          <p:cNvPr id="34" name="Rounded Rectangle"/>
          <p:cNvSpPr/>
          <p:nvPr/>
        </p:nvSpPr>
        <p:spPr>
          <a:xfrm>
            <a:off x="2844921" y="3056901"/>
            <a:ext cx="2346976" cy="346026"/>
          </a:xfrm>
          <a:prstGeom prst="roundRect">
            <a:avLst>
              <a:gd name="adj" fmla="val 2717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5" name="Rounded Rectangle"/>
          <p:cNvSpPr/>
          <p:nvPr/>
        </p:nvSpPr>
        <p:spPr>
          <a:xfrm>
            <a:off x="2844921" y="3857473"/>
            <a:ext cx="2346976" cy="346026"/>
          </a:xfrm>
          <a:prstGeom prst="roundRect">
            <a:avLst>
              <a:gd name="adj" fmla="val 2717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36" name="Rounded Rectangle"/>
          <p:cNvSpPr/>
          <p:nvPr/>
        </p:nvSpPr>
        <p:spPr>
          <a:xfrm>
            <a:off x="2844921" y="5452396"/>
            <a:ext cx="2346976" cy="346026"/>
          </a:xfrm>
          <a:prstGeom prst="roundRect">
            <a:avLst>
              <a:gd name="adj" fmla="val 2717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" name="TextBox 1"/>
          <p:cNvSpPr txBox="1"/>
          <p:nvPr/>
        </p:nvSpPr>
        <p:spPr>
          <a:xfrm>
            <a:off x="2844921" y="1437879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 5th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44921" y="1832737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 12th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44921" y="2238453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 19th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44921" y="2643979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 26th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44921" y="3033319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2nd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44921" y="3838451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16th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35530" y="4239883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23rd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60080" y="4246439"/>
            <a:ext cx="488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23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: Coursework assignment set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Open project…"/>
          <p:cNvSpPr/>
          <p:nvPr/>
        </p:nvSpPr>
        <p:spPr>
          <a:xfrm>
            <a:off x="5272158" y="4893345"/>
            <a:ext cx="4726116" cy="648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88" y="0"/>
                </a:moveTo>
                <a:cubicBezTo>
                  <a:pt x="1530" y="0"/>
                  <a:pt x="997" y="1816"/>
                  <a:pt x="997" y="4054"/>
                </a:cubicBezTo>
                <a:lnTo>
                  <a:pt x="997" y="9136"/>
                </a:lnTo>
                <a:lnTo>
                  <a:pt x="0" y="11301"/>
                </a:lnTo>
                <a:lnTo>
                  <a:pt x="997" y="13461"/>
                </a:lnTo>
                <a:lnTo>
                  <a:pt x="997" y="17546"/>
                </a:lnTo>
                <a:cubicBezTo>
                  <a:pt x="997" y="19784"/>
                  <a:pt x="1530" y="21600"/>
                  <a:pt x="2188" y="21600"/>
                </a:cubicBezTo>
                <a:lnTo>
                  <a:pt x="20409" y="21600"/>
                </a:lnTo>
                <a:cubicBezTo>
                  <a:pt x="21066" y="21600"/>
                  <a:pt x="21600" y="19784"/>
                  <a:pt x="21600" y="17546"/>
                </a:cubicBezTo>
                <a:lnTo>
                  <a:pt x="21600" y="4054"/>
                </a:lnTo>
                <a:cubicBezTo>
                  <a:pt x="21600" y="1816"/>
                  <a:pt x="21066" y="0"/>
                  <a:pt x="20409" y="0"/>
                </a:cubicBezTo>
                <a:lnTo>
                  <a:pt x="2188" y="0"/>
                </a:lnTo>
                <a:close/>
              </a:path>
            </a:pathLst>
          </a:custGeom>
          <a:solidFill>
            <a:srgbClr val="EE22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marL="160729" indent="-160729">
              <a:buSzPct val="100000"/>
              <a:buChar char="•"/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547" dirty="0"/>
          </a:p>
        </p:txBody>
      </p:sp>
      <p:sp>
        <p:nvSpPr>
          <p:cNvPr id="43" name="TextBox 42"/>
          <p:cNvSpPr txBox="1"/>
          <p:nvPr/>
        </p:nvSpPr>
        <p:spPr>
          <a:xfrm>
            <a:off x="5560081" y="5052109"/>
            <a:ext cx="488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Dec 11th: Coursework assignment deadline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44921" y="4633451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Nov 30th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44921" y="5027019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Dec 7th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44921" y="5432260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Dec 14th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938"/>
          <a:stretch/>
        </p:blipFill>
        <p:spPr>
          <a:xfrm>
            <a:off x="221673" y="184370"/>
            <a:ext cx="11152909" cy="61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388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me Line"/>
          <p:cNvSpPr txBox="1">
            <a:spLocks noGrp="1"/>
          </p:cNvSpPr>
          <p:nvPr>
            <p:ph type="title"/>
          </p:nvPr>
        </p:nvSpPr>
        <p:spPr>
          <a:xfrm>
            <a:off x="2193727" y="208388"/>
            <a:ext cx="7804547" cy="79708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algn="ctr"/>
            <a:r>
              <a:rPr lang="en-GB" sz="5400" dirty="0" smtClean="0"/>
              <a:t>Weekly Schedule</a:t>
            </a:r>
            <a:endParaRPr sz="5400" dirty="0"/>
          </a:p>
        </p:txBody>
      </p:sp>
      <p:sp>
        <p:nvSpPr>
          <p:cNvPr id="2" name="Rectangle 1"/>
          <p:cNvSpPr/>
          <p:nvPr/>
        </p:nvSpPr>
        <p:spPr>
          <a:xfrm>
            <a:off x="1139190" y="1403479"/>
            <a:ext cx="1075944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>
                <a:solidFill>
                  <a:srgbClr val="000000"/>
                </a:solidFill>
              </a:rPr>
              <a:t>Monday: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Watch </a:t>
            </a:r>
            <a:r>
              <a:rPr lang="en-US" dirty="0">
                <a:solidFill>
                  <a:srgbClr val="000000"/>
                </a:solidFill>
              </a:rPr>
              <a:t>recorded video tutorials (2-3 videos per </a:t>
            </a:r>
            <a:r>
              <a:rPr lang="en-US" dirty="0" smtClean="0">
                <a:solidFill>
                  <a:srgbClr val="000000"/>
                </a:solidFill>
              </a:rPr>
              <a:t>week), Blackboard or YouTube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https://</a:t>
            </a:r>
            <a:r>
              <a:rPr lang="en-US" dirty="0" err="1">
                <a:solidFill>
                  <a:srgbClr val="000000"/>
                </a:solidFill>
                <a:hlinkClick r:id="rId2"/>
              </a:rPr>
              <a:t>www.youtube.com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/</a:t>
            </a:r>
            <a:r>
              <a:rPr lang="en-US" dirty="0" err="1">
                <a:solidFill>
                  <a:srgbClr val="000000"/>
                </a:solidFill>
                <a:hlinkClick r:id="rId2"/>
              </a:rPr>
              <a:t>playlist?list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=PLIePLwgNVGWElRQviZ2izI8UR8dYPWrTI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Complete </a:t>
            </a:r>
            <a:r>
              <a:rPr lang="en-US" dirty="0">
                <a:solidFill>
                  <a:srgbClr val="000000"/>
                </a:solidFill>
              </a:rPr>
              <a:t>exercises by Friday of the same </a:t>
            </a:r>
            <a:r>
              <a:rPr lang="en-US" dirty="0" smtClean="0">
                <a:solidFill>
                  <a:srgbClr val="000000"/>
                </a:solidFill>
              </a:rPr>
              <a:t>week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u="sng" dirty="0">
                <a:solidFill>
                  <a:srgbClr val="000000"/>
                </a:solidFill>
              </a:rPr>
              <a:t>Wednesday (14:00-16:00</a:t>
            </a:r>
            <a:r>
              <a:rPr lang="en-US" b="1" u="sng" dirty="0" smtClean="0">
                <a:solidFill>
                  <a:srgbClr val="000000"/>
                </a:solidFill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Optional </a:t>
            </a:r>
            <a:r>
              <a:rPr lang="en-US" dirty="0">
                <a:solidFill>
                  <a:srgbClr val="000000"/>
                </a:solidFill>
              </a:rPr>
              <a:t>drop-in </a:t>
            </a:r>
            <a:r>
              <a:rPr lang="en-US" dirty="0" smtClean="0">
                <a:solidFill>
                  <a:srgbClr val="000000"/>
                </a:solidFill>
              </a:rPr>
              <a:t>class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Support </a:t>
            </a:r>
            <a:r>
              <a:rPr lang="en-US" dirty="0">
                <a:solidFill>
                  <a:srgbClr val="000000"/>
                </a:solidFill>
              </a:rPr>
              <a:t>and help with completing exercises </a:t>
            </a:r>
            <a:r>
              <a:rPr lang="en-US" dirty="0" smtClean="0">
                <a:solidFill>
                  <a:srgbClr val="000000"/>
                </a:solidFill>
              </a:rPr>
              <a:t>1-to-1 </a:t>
            </a:r>
            <a:r>
              <a:rPr lang="en-US" dirty="0">
                <a:solidFill>
                  <a:srgbClr val="000000"/>
                </a:solidFill>
              </a:rPr>
              <a:t>support from teaching assistants via video chat 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u="sng" dirty="0">
                <a:solidFill>
                  <a:srgbClr val="000000"/>
                </a:solidFill>
              </a:rPr>
              <a:t>Friday (see timetable for your group meeting time</a:t>
            </a:r>
            <a:r>
              <a:rPr lang="en-US" b="1" u="sng" dirty="0" smtClean="0">
                <a:solidFill>
                  <a:srgbClr val="000000"/>
                </a:solidFill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000000"/>
                </a:solidFill>
              </a:rPr>
              <a:t>tutorial with teaching assistant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16488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7937" y="2497872"/>
            <a:ext cx="52745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Blackboard site: </a:t>
            </a:r>
            <a:r>
              <a:rPr lang="en-GB" sz="2000" b="1" u="sng" dirty="0" smtClean="0">
                <a:hlinkClick r:id="rId2"/>
              </a:rPr>
              <a:t>http://www.ole.bris.ac.uk</a:t>
            </a:r>
            <a:endParaRPr lang="en-GB" sz="2000" b="1" u="sng" dirty="0" smtClean="0"/>
          </a:p>
          <a:p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Course documents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Tutorial videos and slides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Examples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Weekly exercises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Schedule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Contact details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6" y="390155"/>
            <a:ext cx="10432473" cy="18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me Line"/>
          <p:cNvSpPr txBox="1">
            <a:spLocks noGrp="1"/>
          </p:cNvSpPr>
          <p:nvPr>
            <p:ph type="title"/>
          </p:nvPr>
        </p:nvSpPr>
        <p:spPr>
          <a:xfrm>
            <a:off x="2182297" y="414128"/>
            <a:ext cx="7804547" cy="79708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algn="ctr"/>
            <a:r>
              <a:rPr lang="en-GB" sz="5400" dirty="0" smtClean="0"/>
              <a:t>Drop-in Classes</a:t>
            </a:r>
            <a:br>
              <a:rPr lang="en-GB" sz="5400" dirty="0" smtClean="0"/>
            </a:br>
            <a:r>
              <a:rPr lang="en-GB" sz="3600" b="1" dirty="0" smtClean="0"/>
              <a:t>Wednesday</a:t>
            </a:r>
            <a:endParaRPr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0" y="1967423"/>
            <a:ext cx="5821920" cy="3498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60" y="1967423"/>
            <a:ext cx="4508352" cy="2309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564952" y="4870782"/>
            <a:ext cx="1206698" cy="446668"/>
          </a:xfrm>
          <a:prstGeom prst="roundRect">
            <a:avLst>
              <a:gd name="adj" fmla="val 6196"/>
            </a:avLst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788430" y="5317450"/>
            <a:ext cx="582930" cy="617220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7078740" y="4070915"/>
            <a:ext cx="582930" cy="617220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470" y="5934670"/>
            <a:ext cx="349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Blackboard Collaborate Ultra from the side pane of </a:t>
            </a:r>
            <a:r>
              <a:rPr lang="en-US" smtClean="0"/>
              <a:t>the main Blackboard page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19780" y="4702730"/>
            <a:ext cx="349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enter the Course Room</a:t>
            </a:r>
          </a:p>
          <a:p>
            <a:r>
              <a:rPr lang="en-US" dirty="0" smtClean="0"/>
              <a:t>You will be assigned a TA for 1-to-1 support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7130" y="1389260"/>
            <a:ext cx="508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1-to-1 support to help with weekly exercises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507029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me Line"/>
          <p:cNvSpPr txBox="1">
            <a:spLocks noGrp="1"/>
          </p:cNvSpPr>
          <p:nvPr>
            <p:ph type="title"/>
          </p:nvPr>
        </p:nvSpPr>
        <p:spPr>
          <a:xfrm>
            <a:off x="2193727" y="307425"/>
            <a:ext cx="7804547" cy="79708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algn="ctr"/>
            <a:r>
              <a:rPr lang="en-GB" sz="5400" dirty="0" smtClean="0"/>
              <a:t>Tutorials</a:t>
            </a:r>
            <a:br>
              <a:rPr lang="en-GB" sz="5400" dirty="0" smtClean="0"/>
            </a:br>
            <a:r>
              <a:rPr lang="en-GB" sz="3200" b="1" dirty="0" smtClean="0"/>
              <a:t>Friday</a:t>
            </a:r>
            <a:endParaRPr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80" y="1671320"/>
            <a:ext cx="3687978" cy="445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6" y="1445260"/>
            <a:ext cx="2747042" cy="490347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4952" y="4285352"/>
            <a:ext cx="3028950" cy="2183130"/>
          </a:xfrm>
          <a:prstGeom prst="roundRect">
            <a:avLst>
              <a:gd name="adj" fmla="val 6196"/>
            </a:avLst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85326" y="1545590"/>
            <a:ext cx="4015724" cy="4718050"/>
          </a:xfrm>
          <a:prstGeom prst="roundRect">
            <a:avLst>
              <a:gd name="adj" fmla="val 3350"/>
            </a:avLst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64952" y="1671320"/>
            <a:ext cx="3820374" cy="2614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593902" y="6348730"/>
            <a:ext cx="4620356" cy="1197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42004" y="1545590"/>
            <a:ext cx="3448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Morning 9:00-10:00</a:t>
            </a:r>
          </a:p>
          <a:p>
            <a:r>
              <a:rPr lang="en-US" b="1" dirty="0" smtClean="0"/>
              <a:t>Afternoon 13:00-14:00</a:t>
            </a:r>
          </a:p>
          <a:p>
            <a:endParaRPr lang="en-US" dirty="0"/>
          </a:p>
          <a:p>
            <a:r>
              <a:rPr lang="en-US" dirty="0" smtClean="0"/>
              <a:t>Your teaching assistant will email you to arrange your first tutorial. </a:t>
            </a:r>
          </a:p>
          <a:p>
            <a:endParaRPr lang="en-US" dirty="0"/>
          </a:p>
          <a:p>
            <a:r>
              <a:rPr lang="en-US" dirty="0" smtClean="0"/>
              <a:t>Blackboard Collaborate Ultra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798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do you need to know?"/>
          <p:cNvSpPr txBox="1">
            <a:spLocks noGrp="1"/>
          </p:cNvSpPr>
          <p:nvPr>
            <p:ph type="title"/>
          </p:nvPr>
        </p:nvSpPr>
        <p:spPr>
          <a:xfrm>
            <a:off x="1010403" y="-220178"/>
            <a:ext cx="10515600" cy="1325563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What do you need to know?</a:t>
            </a:r>
          </a:p>
        </p:txBody>
      </p:sp>
      <p:sp>
        <p:nvSpPr>
          <p:cNvPr id="222" name="No programming skills necessary!…"/>
          <p:cNvSpPr txBox="1"/>
          <p:nvPr/>
        </p:nvSpPr>
        <p:spPr>
          <a:xfrm>
            <a:off x="2586230" y="1293548"/>
            <a:ext cx="6207213" cy="2799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12528" indent="-312528">
              <a:buSzPct val="75000"/>
              <a:buChar char="•"/>
              <a:defRPr sz="2800"/>
            </a:pPr>
            <a:r>
              <a:rPr sz="1969" b="1" dirty="0">
                <a:latin typeface="Helvetica"/>
                <a:ea typeface="Helvetica"/>
                <a:cs typeface="Helvetica"/>
                <a:sym typeface="Helvetica"/>
              </a:rPr>
              <a:t>No</a:t>
            </a:r>
            <a:r>
              <a:rPr sz="1969" dirty="0"/>
              <a:t> programming skills necessary! </a:t>
            </a:r>
          </a:p>
          <a:p>
            <a:pPr marL="312528" indent="-312528">
              <a:buSzPct val="75000"/>
              <a:buChar char="•"/>
              <a:defRPr sz="2800"/>
            </a:pPr>
            <a:endParaRPr sz="1969" dirty="0"/>
          </a:p>
          <a:p>
            <a:pPr marL="312528" indent="-312528">
              <a:buSzPct val="75000"/>
              <a:buChar char="•"/>
              <a:defRPr sz="2800"/>
            </a:pPr>
            <a:r>
              <a:rPr sz="1969" dirty="0"/>
              <a:t>For those who know how to program, we’ll make sure to keep it </a:t>
            </a:r>
            <a:r>
              <a:rPr sz="1969" b="1" dirty="0">
                <a:latin typeface="Helvetica"/>
                <a:ea typeface="Helvetica"/>
                <a:cs typeface="Helvetica"/>
                <a:sym typeface="Helvetica"/>
              </a:rPr>
              <a:t>interesting with extra challenges</a:t>
            </a:r>
          </a:p>
          <a:p>
            <a:pPr algn="l">
              <a:defRPr sz="2800"/>
            </a:pPr>
            <a:endParaRPr sz="1969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312528" indent="-312528">
              <a:buSzPct val="75000"/>
              <a:buChar char="•"/>
              <a:defRPr sz="2800"/>
            </a:pPr>
            <a:r>
              <a:rPr sz="1969" dirty="0"/>
              <a:t>Best way to learn programming is by doing </a:t>
            </a:r>
            <a:r>
              <a:rPr sz="1969" dirty="0" smtClean="0"/>
              <a:t>it</a:t>
            </a:r>
            <a:endParaRPr lang="en-GB" sz="1969" dirty="0" smtClean="0"/>
          </a:p>
          <a:p>
            <a:pPr marL="312528" indent="-312528">
              <a:buSzPct val="75000"/>
              <a:buChar char="•"/>
              <a:defRPr sz="2800"/>
            </a:pPr>
            <a:endParaRPr lang="en-GB" sz="1969" dirty="0"/>
          </a:p>
          <a:p>
            <a:pPr marL="312528" indent="-312528">
              <a:buSzPct val="75000"/>
              <a:buFontTx/>
              <a:buChar char="•"/>
              <a:defRPr sz="2800"/>
            </a:pPr>
            <a:r>
              <a:rPr lang="en-GB" sz="1969" dirty="0"/>
              <a:t>We are here to help you! </a:t>
            </a:r>
            <a:endParaRPr sz="1969" dirty="0"/>
          </a:p>
          <a:p>
            <a:pPr marL="312528" indent="-312528">
              <a:buSzPct val="75000"/>
              <a:buChar char="•"/>
              <a:defRPr sz="2800"/>
            </a:pPr>
            <a:endParaRPr sz="1969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3" name="We are here to help you!"/>
          <p:cNvSpPr txBox="1"/>
          <p:nvPr/>
        </p:nvSpPr>
        <p:spPr>
          <a:xfrm>
            <a:off x="2951990" y="3333200"/>
            <a:ext cx="6207213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800"/>
            </a:pPr>
            <a:endParaRPr sz="1969" dirty="0"/>
          </a:p>
        </p:txBody>
      </p:sp>
      <p:sp>
        <p:nvSpPr>
          <p:cNvPr id="225" name="Ask question! Try out thing!"/>
          <p:cNvSpPr txBox="1"/>
          <p:nvPr/>
        </p:nvSpPr>
        <p:spPr>
          <a:xfrm>
            <a:off x="3991605" y="5074295"/>
            <a:ext cx="4288277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numCol="1" anchor="ctr">
            <a:spAutoFit/>
          </a:bodyPr>
          <a:lstStyle>
            <a:lvl1pPr algn="l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50" dirty="0"/>
              <a:t>Ask </a:t>
            </a:r>
            <a:r>
              <a:rPr sz="2250" dirty="0" smtClean="0"/>
              <a:t>question</a:t>
            </a:r>
            <a:r>
              <a:rPr lang="en-GB" sz="2250" dirty="0" smtClean="0"/>
              <a:t>s</a:t>
            </a:r>
            <a:r>
              <a:rPr sz="2250" dirty="0" smtClean="0"/>
              <a:t>! </a:t>
            </a:r>
            <a:r>
              <a:rPr sz="2250" dirty="0"/>
              <a:t>Try </a:t>
            </a:r>
            <a:r>
              <a:rPr lang="en-GB" sz="2250" dirty="0" smtClean="0"/>
              <a:t>things </a:t>
            </a:r>
            <a:r>
              <a:rPr sz="2250" dirty="0" smtClean="0"/>
              <a:t>out!</a:t>
            </a:r>
            <a:endParaRPr sz="2250" dirty="0"/>
          </a:p>
        </p:txBody>
      </p:sp>
      <p:sp>
        <p:nvSpPr>
          <p:cNvPr id="227" name="Exercises in the labs are crucial!"/>
          <p:cNvSpPr/>
          <p:nvPr/>
        </p:nvSpPr>
        <p:spPr>
          <a:xfrm>
            <a:off x="7513797" y="2995438"/>
            <a:ext cx="4012206" cy="71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78" y="11402"/>
                </a:lnTo>
                <a:lnTo>
                  <a:pt x="2578" y="15362"/>
                </a:lnTo>
                <a:cubicBezTo>
                  <a:pt x="2578" y="18810"/>
                  <a:pt x="3089" y="21600"/>
                  <a:pt x="3719" y="21600"/>
                </a:cubicBezTo>
                <a:lnTo>
                  <a:pt x="20459" y="21600"/>
                </a:lnTo>
                <a:cubicBezTo>
                  <a:pt x="21089" y="21600"/>
                  <a:pt x="21600" y="18810"/>
                  <a:pt x="21600" y="15362"/>
                </a:cubicBezTo>
                <a:lnTo>
                  <a:pt x="21600" y="10692"/>
                </a:lnTo>
                <a:cubicBezTo>
                  <a:pt x="21600" y="7244"/>
                  <a:pt x="21089" y="4447"/>
                  <a:pt x="20459" y="4447"/>
                </a:cubicBezTo>
                <a:lnTo>
                  <a:pt x="3719" y="4447"/>
                </a:lnTo>
                <a:cubicBezTo>
                  <a:pt x="3530" y="4447"/>
                  <a:pt x="3354" y="4726"/>
                  <a:pt x="3197" y="5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EE22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GB" sz="1547" smtClean="0"/>
              <a:t>      Weekly exercises </a:t>
            </a:r>
            <a:r>
              <a:rPr sz="1547" dirty="0" smtClean="0"/>
              <a:t>are </a:t>
            </a:r>
            <a:r>
              <a:rPr sz="1547" dirty="0"/>
              <a:t>crucial!</a:t>
            </a:r>
          </a:p>
        </p:txBody>
      </p:sp>
      <p:sp>
        <p:nvSpPr>
          <p:cNvPr id="10" name="Exercises in the labs are crucial!"/>
          <p:cNvSpPr/>
          <p:nvPr/>
        </p:nvSpPr>
        <p:spPr>
          <a:xfrm>
            <a:off x="5472614" y="3617332"/>
            <a:ext cx="4012206" cy="71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78" y="11402"/>
                </a:lnTo>
                <a:lnTo>
                  <a:pt x="2578" y="15362"/>
                </a:lnTo>
                <a:cubicBezTo>
                  <a:pt x="2578" y="18810"/>
                  <a:pt x="3089" y="21600"/>
                  <a:pt x="3719" y="21600"/>
                </a:cubicBezTo>
                <a:lnTo>
                  <a:pt x="20459" y="21600"/>
                </a:lnTo>
                <a:cubicBezTo>
                  <a:pt x="21089" y="21600"/>
                  <a:pt x="21600" y="18810"/>
                  <a:pt x="21600" y="15362"/>
                </a:cubicBezTo>
                <a:lnTo>
                  <a:pt x="21600" y="10692"/>
                </a:lnTo>
                <a:cubicBezTo>
                  <a:pt x="21600" y="7244"/>
                  <a:pt x="21089" y="4447"/>
                  <a:pt x="20459" y="4447"/>
                </a:cubicBezTo>
                <a:lnTo>
                  <a:pt x="3719" y="4447"/>
                </a:lnTo>
                <a:cubicBezTo>
                  <a:pt x="3530" y="4447"/>
                  <a:pt x="3354" y="4726"/>
                  <a:pt x="3197" y="5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EE220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1547" dirty="0"/>
              <a:t>     </a:t>
            </a:r>
            <a:r>
              <a:rPr lang="en-GB" sz="1547" dirty="0" smtClean="0"/>
              <a:t>            </a:t>
            </a:r>
            <a:r>
              <a:rPr lang="en-GB" sz="1547" dirty="0"/>
              <a:t>TAs are here to support you!</a:t>
            </a:r>
          </a:p>
        </p:txBody>
      </p:sp>
    </p:spTree>
    <p:extLst>
      <p:ext uri="{BB962C8B-B14F-4D97-AF65-F5344CB8AC3E}">
        <p14:creationId xmlns:p14="http://schemas.microsoft.com/office/powerpoint/2010/main" val="19222841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use your own laptop…"/>
          <p:cNvSpPr txBox="1"/>
          <p:nvPr/>
        </p:nvSpPr>
        <p:spPr>
          <a:xfrm>
            <a:off x="693270" y="2287468"/>
            <a:ext cx="7296704" cy="310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77803" indent="-277803">
              <a:buSzPct val="75000"/>
              <a:buChar char="•"/>
              <a:defRPr sz="2800"/>
            </a:pPr>
            <a:r>
              <a:rPr lang="en-GB" sz="1969" dirty="0" smtClean="0"/>
              <a:t>Remote learning </a:t>
            </a:r>
            <a:r>
              <a:rPr lang="mr-IN" sz="1969" dirty="0" smtClean="0"/>
              <a:t>–</a:t>
            </a:r>
            <a:r>
              <a:rPr lang="en-GB" sz="1969" dirty="0" smtClean="0"/>
              <a:t> use of personal laptops for duration of course</a:t>
            </a:r>
            <a:endParaRPr sz="1969" dirty="0"/>
          </a:p>
          <a:p>
            <a:pPr algn="l">
              <a:defRPr sz="2800"/>
            </a:pPr>
            <a:r>
              <a:rPr sz="1969" dirty="0"/>
              <a:t> </a:t>
            </a:r>
          </a:p>
          <a:p>
            <a:pPr marL="277803" indent="-277803">
              <a:buSzPct val="75000"/>
              <a:buChar char="•"/>
              <a:defRPr sz="2800"/>
            </a:pPr>
            <a:r>
              <a:rPr lang="en-GB" sz="1969" dirty="0" smtClean="0"/>
              <a:t>First task! </a:t>
            </a:r>
            <a:r>
              <a:rPr lang="en-GB" sz="1969" dirty="0" smtClean="0">
                <a:sym typeface="Wingdings"/>
              </a:rPr>
              <a:t> software installation (Anaconda, </a:t>
            </a:r>
            <a:r>
              <a:rPr lang="en-GB" sz="1969" dirty="0" err="1" smtClean="0">
                <a:sym typeface="Wingdings"/>
              </a:rPr>
              <a:t>Spyder</a:t>
            </a:r>
            <a:r>
              <a:rPr lang="en-GB" sz="1969" dirty="0" smtClean="0">
                <a:sym typeface="Wingdings"/>
              </a:rPr>
              <a:t>)</a:t>
            </a:r>
            <a:endParaRPr sz="1969" dirty="0"/>
          </a:p>
          <a:p>
            <a:pPr algn="l">
              <a:defRPr sz="2800"/>
            </a:pPr>
            <a:endParaRPr sz="1969" dirty="0"/>
          </a:p>
          <a:p>
            <a:pPr marL="277803" indent="-277803">
              <a:buSzPct val="75000"/>
              <a:buChar char="•"/>
              <a:defRPr sz="2800"/>
            </a:pPr>
            <a:r>
              <a:rPr lang="en-GB" sz="1969" dirty="0" smtClean="0"/>
              <a:t>Watch the tutorial videos (Blackboard or YouTube)</a:t>
            </a:r>
          </a:p>
          <a:p>
            <a:pPr marL="277803" indent="-277803">
              <a:buSzPct val="75000"/>
              <a:buChar char="•"/>
              <a:defRPr sz="2800"/>
            </a:pPr>
            <a:endParaRPr lang="en-GB" sz="1969" dirty="0"/>
          </a:p>
          <a:p>
            <a:pPr marL="277803" indent="-277803">
              <a:buSzPct val="75000"/>
              <a:buChar char="•"/>
              <a:defRPr sz="2800"/>
            </a:pPr>
            <a:r>
              <a:rPr lang="en-GB" sz="1969" dirty="0" smtClean="0"/>
              <a:t>We will help you as much as possible but you will all be using different computers and may experience different problems. </a:t>
            </a:r>
          </a:p>
          <a:p>
            <a:pPr marL="277803" indent="-277803">
              <a:buSzPct val="75000"/>
              <a:buChar char="•"/>
              <a:defRPr sz="2800"/>
            </a:pPr>
            <a:endParaRPr lang="en-GB" sz="1969" dirty="0"/>
          </a:p>
          <a:p>
            <a:pPr marL="277803" indent="-277803">
              <a:buSzPct val="75000"/>
              <a:buChar char="•"/>
              <a:defRPr sz="2800"/>
            </a:pPr>
            <a:endParaRPr sz="196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820" y="2161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</a:t>
            </a:r>
            <a:r>
              <a:rPr lang="en-US" smtClean="0"/>
              <a:t>of personal laptops </a:t>
            </a:r>
            <a:endParaRPr lang="en-US"/>
          </a:p>
        </p:txBody>
      </p:sp>
      <p:pic>
        <p:nvPicPr>
          <p:cNvPr id="3074" name="Picture 2" descr="naconda (Python distribution)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335" y="707737"/>
            <a:ext cx="3090267" cy="154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16" y="2882998"/>
            <a:ext cx="1981904" cy="20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8686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731</Words>
  <Application>Microsoft Macintosh PowerPoint</Application>
  <PresentationFormat>Widescreen</PresentationFormat>
  <Paragraphs>191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Helvetica Light</vt:lpstr>
      <vt:lpstr>Helvetica Neue</vt:lpstr>
      <vt:lpstr>Helvetica Neue Light</vt:lpstr>
      <vt:lpstr>Helvetica Neue Medium</vt:lpstr>
      <vt:lpstr>Mangal</vt:lpstr>
      <vt:lpstr>Wingdings</vt:lpstr>
      <vt:lpstr>Office Theme</vt:lpstr>
      <vt:lpstr>Introduction to Computer Programming  Lecture 1.1:   Course Introduction</vt:lpstr>
      <vt:lpstr>We are …</vt:lpstr>
      <vt:lpstr>Time Line</vt:lpstr>
      <vt:lpstr>Weekly Schedule</vt:lpstr>
      <vt:lpstr>PowerPoint Presentation</vt:lpstr>
      <vt:lpstr>Drop-in Classes Wednesday</vt:lpstr>
      <vt:lpstr>Tutorials Friday</vt:lpstr>
      <vt:lpstr>What do you need to know?</vt:lpstr>
      <vt:lpstr>Use of personal laptops </vt:lpstr>
      <vt:lpstr>What is programming?</vt:lpstr>
      <vt:lpstr>PowerPoint Presentation</vt:lpstr>
      <vt:lpstr>What is an algorithm?</vt:lpstr>
      <vt:lpstr>Example</vt:lpstr>
      <vt:lpstr>Example</vt:lpstr>
      <vt:lpstr>What languages does a computer understand? </vt:lpstr>
      <vt:lpstr>What languages does a computer understand?</vt:lpstr>
      <vt:lpstr>What languages does a computer understand?</vt:lpstr>
      <vt:lpstr>Next steps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Programming Lecture 1.1:   Course Introduction</dc:title>
  <dc:creator>Hemma Philamore</dc:creator>
  <cp:lastModifiedBy>Hemma Philamore</cp:lastModifiedBy>
  <cp:revision>23</cp:revision>
  <dcterms:created xsi:type="dcterms:W3CDTF">2020-09-30T18:03:02Z</dcterms:created>
  <dcterms:modified xsi:type="dcterms:W3CDTF">2020-11-03T11:06:26Z</dcterms:modified>
</cp:coreProperties>
</file>